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82" r:id="rId3"/>
    <p:sldId id="263" r:id="rId4"/>
    <p:sldId id="267" r:id="rId5"/>
    <p:sldId id="279" r:id="rId6"/>
    <p:sldId id="287" r:id="rId7"/>
    <p:sldId id="285" r:id="rId8"/>
    <p:sldId id="265" r:id="rId9"/>
    <p:sldId id="278" r:id="rId10"/>
    <p:sldId id="289" r:id="rId11"/>
    <p:sldId id="290" r:id="rId12"/>
    <p:sldId id="291" r:id="rId13"/>
    <p:sldId id="292" r:id="rId14"/>
    <p:sldId id="288"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Lst>
  <p:sldSz cx="9144000" cy="6858000" type="overhead"/>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85" autoAdjust="0"/>
  </p:normalViewPr>
  <p:slideViewPr>
    <p:cSldViewPr snapToGrid="0">
      <p:cViewPr varScale="1">
        <p:scale>
          <a:sx n="77" d="100"/>
          <a:sy n="77" d="100"/>
        </p:scale>
        <p:origin x="-16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FA32F-509E-4933-84DB-4B5837B2E97C}" type="datetimeFigureOut">
              <a:rPr lang="hr-HR" smtClean="0"/>
              <a:pPr/>
              <a:t>25.08.2014.</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24302C-B380-47CB-9F2A-372EBADAC952}" type="slidenum">
              <a:rPr lang="hr-HR" smtClean="0"/>
              <a:pPr/>
              <a:t>‹#›</a:t>
            </a:fld>
            <a:endParaRPr lang="hr-HR"/>
          </a:p>
        </p:txBody>
      </p:sp>
    </p:spTree>
    <p:extLst>
      <p:ext uri="{BB962C8B-B14F-4D97-AF65-F5344CB8AC3E}">
        <p14:creationId xmlns:p14="http://schemas.microsoft.com/office/powerpoint/2010/main" xmlns="" val="275378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Chrysler_Comprehensive_Compensation_Syste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jetbrains.com/resharper/"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en.wikipedia.org/wiki/Feature_Driven_Development"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en.wikipedia.org/wiki/Release_early,_release_often"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en.wikipedia.org/wiki/Don't_repeat_yourself" TargetMode="External"/><Relationship Id="rId5" Type="http://schemas.openxmlformats.org/officeDocument/2006/relationships/hyperlink" Target="http://en.wikipedia.org/wiki/KISS_principle" TargetMode="External"/><Relationship Id="rId4" Type="http://schemas.openxmlformats.org/officeDocument/2006/relationships/hyperlink" Target="http://en.wikipedia.org/wiki/You_aren't_gonna_need_it"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a:t>
            </a:fld>
            <a:endParaRPr lang="hr-HR"/>
          </a:p>
        </p:txBody>
      </p:sp>
    </p:spTree>
    <p:extLst>
      <p:ext uri="{BB962C8B-B14F-4D97-AF65-F5344CB8AC3E}">
        <p14:creationId xmlns:p14="http://schemas.microsoft.com/office/powerpoint/2010/main" xmlns="" val="2691434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http://en.wikipedia.org/wiki/Big_Design_Up_Front</a:t>
            </a:r>
          </a:p>
          <a:p>
            <a:r>
              <a:rPr lang="hr-HR" dirty="0" smtClean="0"/>
              <a:t>http://www.agilemodeling.com/essays/bmuf.htm</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12</a:t>
            </a:fld>
            <a:endParaRPr lang="hr-HR"/>
          </a:p>
        </p:txBody>
      </p:sp>
    </p:spTree>
    <p:extLst>
      <p:ext uri="{BB962C8B-B14F-4D97-AF65-F5344CB8AC3E}">
        <p14:creationId xmlns:p14="http://schemas.microsoft.com/office/powerpoint/2010/main" xmlns="" val="1332579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err="1" smtClean="0"/>
              <a:t>Built</a:t>
            </a:r>
            <a:r>
              <a:rPr lang="hr-HR" dirty="0" smtClean="0"/>
              <a:t>,</a:t>
            </a:r>
            <a:r>
              <a:rPr lang="hr-HR" baseline="0" dirty="0" smtClean="0"/>
              <a:t> </a:t>
            </a:r>
            <a:r>
              <a:rPr lang="hr-HR" baseline="0" dirty="0" err="1" smtClean="0"/>
              <a:t>not</a:t>
            </a:r>
            <a:r>
              <a:rPr lang="hr-HR" baseline="0" dirty="0" smtClean="0"/>
              <a:t> Re-</a:t>
            </a:r>
            <a:r>
              <a:rPr lang="hr-HR" baseline="0" dirty="0" err="1" smtClean="0"/>
              <a:t>built</a:t>
            </a:r>
            <a:endParaRPr lang="hr-HR" baseline="0" dirty="0" smtClean="0"/>
          </a:p>
          <a:p>
            <a:r>
              <a:rPr lang="hr-HR" dirty="0" err="1" smtClean="0"/>
              <a:t>Penalty</a:t>
            </a:r>
            <a:r>
              <a:rPr lang="hr-HR" dirty="0" smtClean="0"/>
              <a:t>: </a:t>
            </a:r>
            <a:r>
              <a:rPr lang="hr-HR" dirty="0" err="1" smtClean="0"/>
              <a:t>lollipop</a:t>
            </a:r>
            <a:r>
              <a:rPr lang="hr-HR" dirty="0" smtClean="0"/>
              <a:t>, morale</a:t>
            </a:r>
            <a:r>
              <a:rPr lang="hr-HR" baseline="0" dirty="0" smtClean="0"/>
              <a:t> </a:t>
            </a:r>
            <a:r>
              <a:rPr lang="hr-HR" baseline="0" dirty="0" err="1" smtClean="0"/>
              <a:t>fund</a:t>
            </a:r>
            <a:r>
              <a:rPr lang="hr-HR" baseline="0" dirty="0" smtClean="0"/>
              <a:t> </a:t>
            </a:r>
            <a:r>
              <a:rPr lang="hr-HR" baseline="0" dirty="0" err="1" smtClean="0"/>
              <a:t>contribution</a:t>
            </a:r>
            <a:endParaRPr lang="hr-HR" baseline="0" dirty="0" smtClean="0"/>
          </a:p>
          <a:p>
            <a:endParaRPr lang="hr-HR" dirty="0" smtClean="0"/>
          </a:p>
          <a:p>
            <a:r>
              <a:rPr lang="hr-HR" dirty="0" smtClean="0"/>
              <a:t>Ex. Win2000,</a:t>
            </a:r>
            <a:r>
              <a:rPr lang="hr-HR" baseline="0" dirty="0" smtClean="0"/>
              <a:t> 50MLOC, 10</a:t>
            </a:r>
            <a:r>
              <a:rPr lang="en-US" baseline="0" dirty="0" smtClean="0"/>
              <a:t>^4 files, 19 hours</a:t>
            </a:r>
          </a:p>
          <a:p>
            <a:r>
              <a:rPr lang="en-US" baseline="0" dirty="0" smtClean="0"/>
              <a:t>Ex. NT3.0, 4 full-timers in build group</a:t>
            </a:r>
            <a:endParaRPr lang="hr-HR" dirty="0" smtClean="0"/>
          </a:p>
          <a:p>
            <a:endParaRPr lang="hr-HR" dirty="0" smtClean="0"/>
          </a:p>
          <a:p>
            <a:r>
              <a:rPr lang="en-US" dirty="0" smtClean="0"/>
              <a:t>“integration machine”, “build hat</a:t>
            </a:r>
            <a:r>
              <a:rPr lang="hr-HR" dirty="0" smtClean="0"/>
              <a:t>” (Hunt, 2006)</a:t>
            </a:r>
          </a:p>
          <a:p>
            <a:r>
              <a:rPr lang="hr-HR" dirty="0" smtClean="0"/>
              <a:t>(</a:t>
            </a:r>
            <a:r>
              <a:rPr lang="hr-HR" dirty="0" err="1" smtClean="0"/>
              <a:t>McConnell</a:t>
            </a:r>
            <a:r>
              <a:rPr lang="hr-HR" dirty="0" smtClean="0"/>
              <a:t>, 1996, 2004) (</a:t>
            </a:r>
            <a:r>
              <a:rPr lang="hr-HR" dirty="0" err="1" smtClean="0"/>
              <a:t>Larman</a:t>
            </a:r>
            <a:r>
              <a:rPr lang="hr-HR" dirty="0" smtClean="0"/>
              <a:t>, 2010)</a:t>
            </a:r>
          </a:p>
          <a:p>
            <a:r>
              <a:rPr lang="hr-HR" dirty="0" smtClean="0"/>
              <a:t>http://www.stevemcconnell.com/ieeesoftware/bp04.htm</a:t>
            </a:r>
          </a:p>
          <a:p>
            <a:endParaRPr lang="hr-HR" baseline="0" dirty="0" smtClean="0"/>
          </a:p>
        </p:txBody>
      </p:sp>
      <p:sp>
        <p:nvSpPr>
          <p:cNvPr id="4" name="Slide Number Placeholder 3"/>
          <p:cNvSpPr>
            <a:spLocks noGrp="1"/>
          </p:cNvSpPr>
          <p:nvPr>
            <p:ph type="sldNum" sz="quarter" idx="10"/>
          </p:nvPr>
        </p:nvSpPr>
        <p:spPr/>
        <p:txBody>
          <a:bodyPr/>
          <a:lstStyle/>
          <a:p>
            <a:fld id="{FC24302C-B380-47CB-9F2A-372EBADAC952}" type="slidenum">
              <a:rPr lang="hr-HR" smtClean="0"/>
              <a:pPr/>
              <a:t>13</a:t>
            </a:fld>
            <a:endParaRPr lang="hr-HR"/>
          </a:p>
        </p:txBody>
      </p:sp>
    </p:spTree>
    <p:extLst>
      <p:ext uri="{BB962C8B-B14F-4D97-AF65-F5344CB8AC3E}">
        <p14:creationId xmlns:p14="http://schemas.microsoft.com/office/powerpoint/2010/main" xmlns="" val="2893271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err="1" smtClean="0"/>
              <a:t>Shared</a:t>
            </a:r>
            <a:r>
              <a:rPr lang="hr-HR" dirty="0" smtClean="0"/>
              <a:t> </a:t>
            </a:r>
            <a:r>
              <a:rPr lang="hr-HR" dirty="0" err="1" smtClean="0"/>
              <a:t>code</a:t>
            </a:r>
            <a:r>
              <a:rPr lang="hr-HR" dirty="0" smtClean="0"/>
              <a:t> = </a:t>
            </a:r>
            <a:r>
              <a:rPr lang="hr-HR" dirty="0" err="1" smtClean="0"/>
              <a:t>shared</a:t>
            </a:r>
            <a:r>
              <a:rPr lang="hr-HR" dirty="0" smtClean="0"/>
              <a:t> </a:t>
            </a:r>
            <a:r>
              <a:rPr lang="hr-HR" dirty="0" err="1" smtClean="0"/>
              <a:t>responsibility</a:t>
            </a:r>
            <a:r>
              <a:rPr lang="hr-HR" baseline="0" dirty="0" smtClean="0"/>
              <a:t> </a:t>
            </a:r>
            <a:r>
              <a:rPr lang="en-US" baseline="0" dirty="0" smtClean="0"/>
              <a:t>[for all the code]</a:t>
            </a:r>
            <a:endParaRPr lang="hr-HR" dirty="0" smtClean="0"/>
          </a:p>
          <a:p>
            <a:r>
              <a:rPr lang="en-US" dirty="0" smtClean="0"/>
              <a:t>The code can be altered by</a:t>
            </a:r>
            <a:r>
              <a:rPr lang="en-US" baseline="0" dirty="0" smtClean="0"/>
              <a:t> any team member</a:t>
            </a:r>
          </a:p>
          <a:p>
            <a:r>
              <a:rPr lang="en-US" dirty="0" smtClean="0"/>
              <a:t>Pay</a:t>
            </a:r>
            <a:r>
              <a:rPr lang="en-US" baseline="0" dirty="0" smtClean="0"/>
              <a:t> per </a:t>
            </a:r>
            <a:r>
              <a:rPr lang="hr-HR" baseline="0" dirty="0" err="1" smtClean="0"/>
              <a:t>proven</a:t>
            </a:r>
            <a:r>
              <a:rPr lang="hr-HR" baseline="0" dirty="0" smtClean="0"/>
              <a:t> (</a:t>
            </a:r>
            <a:r>
              <a:rPr lang="hr-HR" baseline="0" dirty="0" err="1" smtClean="0"/>
              <a:t>delivered</a:t>
            </a:r>
            <a:r>
              <a:rPr lang="hr-HR" baseline="0" dirty="0" smtClean="0"/>
              <a:t>, </a:t>
            </a:r>
            <a:r>
              <a:rPr lang="en-US" baseline="0" dirty="0" smtClean="0"/>
              <a:t>verified </a:t>
            </a:r>
            <a:r>
              <a:rPr lang="hr-HR" baseline="0" dirty="0" smtClean="0"/>
              <a:t>&amp; </a:t>
            </a:r>
            <a:r>
              <a:rPr lang="hr-HR" baseline="0" dirty="0" err="1" smtClean="0"/>
              <a:t>validated</a:t>
            </a:r>
            <a:r>
              <a:rPr lang="hr-HR" baseline="0" dirty="0" smtClean="0"/>
              <a:t>) </a:t>
            </a:r>
            <a:r>
              <a:rPr lang="hr-HR" baseline="0" dirty="0" err="1" smtClean="0"/>
              <a:t>functionality</a:t>
            </a:r>
            <a:endParaRPr lang="hr-HR" baseline="0" dirty="0" smtClean="0"/>
          </a:p>
          <a:p>
            <a:endParaRPr lang="hr-HR" baseline="0" dirty="0" smtClean="0"/>
          </a:p>
          <a:p>
            <a:r>
              <a:rPr lang="hr-HR" baseline="0" dirty="0" smtClean="0"/>
              <a:t>(Williams, 2007)</a:t>
            </a:r>
          </a:p>
          <a:p>
            <a:r>
              <a:rPr lang="en-US" sz="1200" b="0" i="0" u="none" strike="noStrike" kern="1200" baseline="0" dirty="0" smtClean="0">
                <a:solidFill>
                  <a:schemeClr val="tx1"/>
                </a:solidFill>
                <a:latin typeface="+mn-lt"/>
                <a:ea typeface="+mn-ea"/>
                <a:cs typeface="+mn-cs"/>
              </a:rPr>
              <a:t>Below the 11 corollary technical practices of XP are briefly described:</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Real customer involvement</a:t>
            </a:r>
            <a:r>
              <a:rPr lang="en-US" sz="1200" b="0" i="0" u="none" strike="noStrike" kern="1200" baseline="0" dirty="0" smtClean="0">
                <a:solidFill>
                  <a:schemeClr val="tx1"/>
                </a:solidFill>
                <a:latin typeface="+mn-lt"/>
                <a:ea typeface="+mn-ea"/>
                <a:cs typeface="+mn-cs"/>
              </a:rPr>
              <a:t>, the customer is available to clarify requirements</a:t>
            </a:r>
          </a:p>
          <a:p>
            <a:r>
              <a:rPr lang="en-US" sz="1200" b="0" i="0" u="none" strike="noStrike" kern="1200" baseline="0" dirty="0" smtClean="0">
                <a:solidFill>
                  <a:schemeClr val="tx1"/>
                </a:solidFill>
                <a:latin typeface="+mn-lt"/>
                <a:ea typeface="+mn-ea"/>
                <a:cs typeface="+mn-cs"/>
              </a:rPr>
              <a:t>questions, is a subject matter expert, and is empowered to make decisions about the</a:t>
            </a:r>
          </a:p>
          <a:p>
            <a:r>
              <a:rPr lang="en-US" sz="1200" b="0" i="0" u="none" strike="noStrike" kern="1200" baseline="0" dirty="0" smtClean="0">
                <a:solidFill>
                  <a:schemeClr val="tx1"/>
                </a:solidFill>
                <a:latin typeface="+mn-lt"/>
                <a:ea typeface="+mn-ea"/>
                <a:cs typeface="+mn-cs"/>
              </a:rPr>
              <a:t>requirements and their priority. Additionally, the customer writes the acceptance</a:t>
            </a:r>
          </a:p>
          <a:p>
            <a:r>
              <a:rPr lang="hr-HR" sz="1200" b="0" i="0" u="none" strike="noStrike" kern="1200" baseline="0" dirty="0" err="1" smtClean="0">
                <a:solidFill>
                  <a:schemeClr val="tx1"/>
                </a:solidFill>
                <a:latin typeface="+mn-lt"/>
                <a:ea typeface="+mn-ea"/>
                <a:cs typeface="+mn-cs"/>
              </a:rPr>
              <a:t>tests</a:t>
            </a:r>
            <a:r>
              <a:rPr lang="hr-H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Incremental deployment, </a:t>
            </a:r>
            <a:r>
              <a:rPr lang="en-US" sz="1200" b="0" i="0" u="none" strike="noStrike" kern="1200" baseline="0" dirty="0" smtClean="0">
                <a:solidFill>
                  <a:schemeClr val="tx1"/>
                </a:solidFill>
                <a:latin typeface="+mn-lt"/>
                <a:ea typeface="+mn-ea"/>
                <a:cs typeface="+mn-cs"/>
              </a:rPr>
              <a:t>gradually deploy functionality in a live environment to</a:t>
            </a:r>
          </a:p>
          <a:p>
            <a:r>
              <a:rPr lang="en-US" sz="1200" b="0" i="0" u="none" strike="noStrike" kern="1200" baseline="0" dirty="0" smtClean="0">
                <a:solidFill>
                  <a:schemeClr val="tx1"/>
                </a:solidFill>
                <a:latin typeface="+mn-lt"/>
                <a:ea typeface="+mn-ea"/>
                <a:cs typeface="+mn-cs"/>
              </a:rPr>
              <a:t>reduce the risk of a big deployment.</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Team continuity, </a:t>
            </a:r>
            <a:r>
              <a:rPr lang="en-US" sz="1200" b="0" i="0" u="none" strike="noStrike" kern="1200" baseline="0" dirty="0" smtClean="0">
                <a:solidFill>
                  <a:schemeClr val="tx1"/>
                </a:solidFill>
                <a:latin typeface="+mn-lt"/>
                <a:ea typeface="+mn-ea"/>
                <a:cs typeface="+mn-cs"/>
              </a:rPr>
              <a:t>keep effective teams together.</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Shrinking team, </a:t>
            </a:r>
            <a:r>
              <a:rPr lang="en-US" sz="1200" b="0" i="0" u="none" strike="noStrike" kern="1200" baseline="0" dirty="0" smtClean="0">
                <a:solidFill>
                  <a:schemeClr val="tx1"/>
                </a:solidFill>
                <a:latin typeface="+mn-lt"/>
                <a:ea typeface="+mn-ea"/>
                <a:cs typeface="+mn-cs"/>
              </a:rPr>
              <a:t>as a team grows in capacity (due to experience), keep their</a:t>
            </a:r>
          </a:p>
          <a:p>
            <a:r>
              <a:rPr lang="en-US" sz="1200" b="0" i="0" u="none" strike="noStrike" kern="1200" baseline="0" dirty="0" smtClean="0">
                <a:solidFill>
                  <a:schemeClr val="tx1"/>
                </a:solidFill>
                <a:latin typeface="+mn-lt"/>
                <a:ea typeface="+mn-ea"/>
                <a:cs typeface="+mn-cs"/>
              </a:rPr>
              <a:t>workload constant but gradually reduce the size of the team.</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Root cause analysis, </a:t>
            </a:r>
            <a:r>
              <a:rPr lang="en-US" sz="1200" b="0" i="0" u="none" strike="noStrike" kern="1200" baseline="0" dirty="0" smtClean="0">
                <a:solidFill>
                  <a:schemeClr val="tx1"/>
                </a:solidFill>
                <a:latin typeface="+mn-lt"/>
                <a:ea typeface="+mn-ea"/>
                <a:cs typeface="+mn-cs"/>
              </a:rPr>
              <a:t>examine the cause of a discovered defect by writing</a:t>
            </a:r>
          </a:p>
          <a:p>
            <a:r>
              <a:rPr lang="en-US" sz="1200" b="0" i="0" u="none" strike="noStrike" kern="1200" baseline="0" dirty="0" smtClean="0">
                <a:solidFill>
                  <a:schemeClr val="tx1"/>
                </a:solidFill>
                <a:latin typeface="+mn-lt"/>
                <a:ea typeface="+mn-ea"/>
                <a:cs typeface="+mn-cs"/>
              </a:rPr>
              <a:t>acceptance test(s) and unit test(s) to reveal the defect. Subsequently, examine why</a:t>
            </a:r>
          </a:p>
          <a:p>
            <a:r>
              <a:rPr lang="en-US" sz="1200" b="0" i="0" u="none" strike="noStrike" kern="1200" baseline="0" dirty="0" smtClean="0">
                <a:solidFill>
                  <a:schemeClr val="tx1"/>
                </a:solidFill>
                <a:latin typeface="+mn-lt"/>
                <a:ea typeface="+mn-ea"/>
                <a:cs typeface="+mn-cs"/>
              </a:rPr>
              <a:t>the defects was created but not caught in the development process.</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Shared code</a:t>
            </a:r>
            <a:r>
              <a:rPr lang="en-US" sz="1200" b="0" i="0" u="none" strike="noStrike" kern="1200" baseline="0" dirty="0" smtClean="0">
                <a:solidFill>
                  <a:schemeClr val="tx1"/>
                </a:solidFill>
                <a:latin typeface="+mn-lt"/>
                <a:ea typeface="+mn-ea"/>
                <a:cs typeface="+mn-cs"/>
              </a:rPr>
              <a:t>, once code and its associated tests are checked into the code base,</a:t>
            </a:r>
          </a:p>
          <a:p>
            <a:r>
              <a:rPr lang="en-US" sz="1200" b="0" i="0" u="none" strike="noStrike" kern="1200" baseline="0" dirty="0" smtClean="0">
                <a:solidFill>
                  <a:schemeClr val="tx1"/>
                </a:solidFill>
                <a:latin typeface="+mn-lt"/>
                <a:ea typeface="+mn-ea"/>
                <a:cs typeface="+mn-cs"/>
              </a:rPr>
              <a:t>the code can be altered by any team member. This collective code ownership</a:t>
            </a:r>
          </a:p>
          <a:p>
            <a:r>
              <a:rPr lang="en-US" sz="1200" b="0" i="0" u="none" strike="noStrike" kern="1200" baseline="0" dirty="0" smtClean="0">
                <a:solidFill>
                  <a:schemeClr val="tx1"/>
                </a:solidFill>
                <a:latin typeface="+mn-lt"/>
                <a:ea typeface="+mn-ea"/>
                <a:cs typeface="+mn-cs"/>
              </a:rPr>
              <a:t>provides each team member with the feeling of owning the whole code base and</a:t>
            </a:r>
          </a:p>
          <a:p>
            <a:r>
              <a:rPr lang="en-US" sz="1200" b="0" i="0" u="none" strike="noStrike" kern="1200" baseline="0" dirty="0" smtClean="0">
                <a:solidFill>
                  <a:schemeClr val="tx1"/>
                </a:solidFill>
                <a:latin typeface="+mn-lt"/>
                <a:ea typeface="+mn-ea"/>
                <a:cs typeface="+mn-cs"/>
              </a:rPr>
              <a:t>prevents bottlenecks that might have been caused if the “owner” of a component</a:t>
            </a:r>
          </a:p>
          <a:p>
            <a:r>
              <a:rPr lang="en-US" sz="1200" b="0" i="0" u="none" strike="noStrike" kern="1200" baseline="0" dirty="0" smtClean="0">
                <a:solidFill>
                  <a:schemeClr val="tx1"/>
                </a:solidFill>
                <a:latin typeface="+mn-lt"/>
                <a:ea typeface="+mn-ea"/>
                <a:cs typeface="+mn-cs"/>
              </a:rPr>
              <a:t>was not available to make a necessary change.</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Code and tests, </a:t>
            </a:r>
            <a:r>
              <a:rPr lang="en-US" sz="1200" b="0" i="0" u="none" strike="noStrike" kern="1200" baseline="0" dirty="0" smtClean="0">
                <a:solidFill>
                  <a:schemeClr val="tx1"/>
                </a:solidFill>
                <a:latin typeface="+mn-lt"/>
                <a:ea typeface="+mn-ea"/>
                <a:cs typeface="+mn-cs"/>
              </a:rPr>
              <a:t>maintain only the code and tests as permanent artifacts. Rely on</a:t>
            </a:r>
          </a:p>
          <a:p>
            <a:r>
              <a:rPr lang="en-US" sz="1200" b="0" i="0" u="none" strike="noStrike" kern="1200" baseline="0" dirty="0" smtClean="0">
                <a:solidFill>
                  <a:schemeClr val="tx1"/>
                </a:solidFill>
                <a:latin typeface="+mn-lt"/>
                <a:ea typeface="+mn-ea"/>
                <a:cs typeface="+mn-cs"/>
              </a:rPr>
              <a:t>social mechanisms to keep alive the important history of the project.</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Daily deployment, </a:t>
            </a:r>
            <a:r>
              <a:rPr lang="en-US" sz="1200" b="0" i="0" u="none" strike="noStrike" kern="1200" baseline="0" dirty="0" smtClean="0">
                <a:solidFill>
                  <a:schemeClr val="tx1"/>
                </a:solidFill>
                <a:latin typeface="+mn-lt"/>
                <a:ea typeface="+mn-ea"/>
                <a:cs typeface="+mn-cs"/>
              </a:rPr>
              <a:t>put new code into production every night.</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Negotiated scope contract, </a:t>
            </a:r>
            <a:r>
              <a:rPr lang="en-US" sz="1200" b="0" i="0" u="none" strike="noStrike" kern="1200" baseline="0" dirty="0" smtClean="0">
                <a:solidFill>
                  <a:schemeClr val="tx1"/>
                </a:solidFill>
                <a:latin typeface="+mn-lt"/>
                <a:ea typeface="+mn-ea"/>
                <a:cs typeface="+mn-cs"/>
              </a:rPr>
              <a:t>fix the time, cost, and required quality of a project</a:t>
            </a:r>
          </a:p>
          <a:p>
            <a:r>
              <a:rPr lang="en-US" sz="1200" b="0" i="0" u="none" strike="noStrike" kern="1200" baseline="0" dirty="0" smtClean="0">
                <a:solidFill>
                  <a:schemeClr val="tx1"/>
                </a:solidFill>
                <a:latin typeface="+mn-lt"/>
                <a:ea typeface="+mn-ea"/>
                <a:cs typeface="+mn-cs"/>
              </a:rPr>
              <a:t>but call for an on-going negotiation of the scope of the project.</a:t>
            </a:r>
          </a:p>
          <a:p>
            <a:r>
              <a:rPr lang="en-US" sz="1200" b="0" i="0" u="none" strike="noStrike" kern="1200" baseline="0" dirty="0" smtClean="0">
                <a:solidFill>
                  <a:schemeClr val="tx1"/>
                </a:solidFill>
                <a:latin typeface="+mn-lt"/>
                <a:ea typeface="+mn-ea"/>
                <a:cs typeface="+mn-cs"/>
              </a:rPr>
              <a:t>o </a:t>
            </a:r>
            <a:r>
              <a:rPr lang="en-US" sz="1200" b="1" i="0" u="none" strike="noStrike" kern="1200" baseline="0" dirty="0" smtClean="0">
                <a:solidFill>
                  <a:schemeClr val="tx1"/>
                </a:solidFill>
                <a:latin typeface="+mn-lt"/>
                <a:ea typeface="+mn-ea"/>
                <a:cs typeface="+mn-cs"/>
              </a:rPr>
              <a:t>Pay-per-use, </a:t>
            </a:r>
            <a:r>
              <a:rPr lang="en-US" sz="1200" b="0" i="0" u="none" strike="noStrike" kern="1200" baseline="0" dirty="0" smtClean="0">
                <a:solidFill>
                  <a:schemeClr val="tx1"/>
                </a:solidFill>
                <a:latin typeface="+mn-lt"/>
                <a:ea typeface="+mn-ea"/>
                <a:cs typeface="+mn-cs"/>
              </a:rPr>
              <a:t>charge the user every time the system is used to obtain their</a:t>
            </a:r>
          </a:p>
          <a:p>
            <a:r>
              <a:rPr lang="en-US" sz="1200" b="0" i="0" u="none" strike="noStrike" kern="1200" baseline="0" dirty="0" smtClean="0">
                <a:solidFill>
                  <a:schemeClr val="tx1"/>
                </a:solidFill>
                <a:latin typeface="+mn-lt"/>
                <a:ea typeface="+mn-ea"/>
                <a:cs typeface="+mn-cs"/>
              </a:rPr>
              <a:t>feedback by their usage patterns.</a:t>
            </a:r>
            <a:endParaRPr lang="hr-HR" sz="1200" b="0" i="0" u="none" strike="noStrike" kern="1200" baseline="0" dirty="0" smtClean="0">
              <a:solidFill>
                <a:schemeClr val="tx1"/>
              </a:solidFill>
              <a:latin typeface="+mn-lt"/>
              <a:ea typeface="+mn-ea"/>
              <a:cs typeface="+mn-cs"/>
            </a:endParaRPr>
          </a:p>
          <a:p>
            <a:endParaRPr lang="hr-HR" sz="1200" b="0" i="0" u="none" strike="noStrike" kern="1200" baseline="0" dirty="0" smtClean="0">
              <a:solidFill>
                <a:schemeClr val="tx1"/>
              </a:solidFill>
              <a:latin typeface="+mn-lt"/>
              <a:ea typeface="+mn-ea"/>
              <a:cs typeface="+mn-cs"/>
            </a:endParaRPr>
          </a:p>
          <a:p>
            <a:r>
              <a:rPr lang="hr-HR" sz="1200" b="0" i="0" u="none" strike="noStrike" kern="1200" baseline="0" dirty="0" smtClean="0">
                <a:solidFill>
                  <a:schemeClr val="tx1"/>
                </a:solidFill>
                <a:latin typeface="+mn-lt"/>
                <a:ea typeface="+mn-ea"/>
                <a:cs typeface="+mn-cs"/>
              </a:rPr>
              <a:t>(Williams, 2007)</a:t>
            </a:r>
          </a:p>
          <a:p>
            <a:r>
              <a:rPr lang="en-US" sz="1200" b="0" i="0" u="none" strike="noStrike" kern="1200" baseline="0" dirty="0" smtClean="0">
                <a:solidFill>
                  <a:schemeClr val="tx1"/>
                </a:solidFill>
                <a:latin typeface="+mn-lt"/>
                <a:ea typeface="+mn-ea"/>
                <a:cs typeface="+mn-cs"/>
              </a:rPr>
              <a:t>Though not one of the “official” XP practices, essentially all XP teams also have short</a:t>
            </a:r>
          </a:p>
          <a:p>
            <a:r>
              <a:rPr lang="en-US" sz="1200" b="1" i="0" u="none" strike="noStrike" kern="1200" baseline="0" dirty="0" smtClean="0">
                <a:solidFill>
                  <a:schemeClr val="tx1"/>
                </a:solidFill>
                <a:latin typeface="+mn-lt"/>
                <a:ea typeface="+mn-ea"/>
                <a:cs typeface="+mn-cs"/>
              </a:rPr>
              <a:t>Stand-Up Meetings </a:t>
            </a:r>
            <a:r>
              <a:rPr lang="en-US" sz="1200" b="0" i="0" u="none" strike="noStrike" kern="1200" baseline="0" dirty="0" smtClean="0">
                <a:solidFill>
                  <a:schemeClr val="tx1"/>
                </a:solidFill>
                <a:latin typeface="+mn-lt"/>
                <a:ea typeface="+mn-ea"/>
                <a:cs typeface="+mn-cs"/>
              </a:rPr>
              <a:t>daily [4]. In these meetings, the team stands in a circle (standing is</a:t>
            </a:r>
          </a:p>
          <a:p>
            <a:r>
              <a:rPr lang="en-US" sz="1200" b="0" i="0" u="none" strike="noStrike" kern="1200" baseline="0" dirty="0" smtClean="0">
                <a:solidFill>
                  <a:schemeClr val="tx1"/>
                </a:solidFill>
                <a:latin typeface="+mn-lt"/>
                <a:ea typeface="+mn-ea"/>
                <a:cs typeface="+mn-cs"/>
              </a:rPr>
              <a:t>intentional to motivate the team to keep the meeting short). In turn, each member of the</a:t>
            </a:r>
          </a:p>
          <a:p>
            <a:r>
              <a:rPr lang="hr-HR" sz="1200" b="0" i="0" u="none" strike="noStrike" kern="1200" baseline="0" dirty="0" err="1" smtClean="0">
                <a:solidFill>
                  <a:schemeClr val="tx1"/>
                </a:solidFill>
                <a:latin typeface="+mn-lt"/>
                <a:ea typeface="+mn-ea"/>
                <a:cs typeface="+mn-cs"/>
              </a:rPr>
              <a:t>team</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tells</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the</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group</a:t>
            </a:r>
            <a:r>
              <a:rPr lang="hr-HR"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oWhat</a:t>
            </a:r>
            <a:r>
              <a:rPr lang="en-US" sz="1200" b="0" i="0" u="none" strike="noStrike" kern="1200" baseline="0" dirty="0" smtClean="0">
                <a:solidFill>
                  <a:schemeClr val="tx1"/>
                </a:solidFill>
                <a:latin typeface="+mn-lt"/>
                <a:ea typeface="+mn-ea"/>
                <a:cs typeface="+mn-cs"/>
              </a:rPr>
              <a:t> he or she accomplished the prior day</a:t>
            </a:r>
          </a:p>
          <a:p>
            <a:r>
              <a:rPr lang="en-US" sz="1200" b="0" i="0" u="none" strike="noStrike" kern="1200" baseline="0" dirty="0" err="1" smtClean="0">
                <a:solidFill>
                  <a:schemeClr val="tx1"/>
                </a:solidFill>
                <a:latin typeface="+mn-lt"/>
                <a:ea typeface="+mn-ea"/>
                <a:cs typeface="+mn-cs"/>
              </a:rPr>
              <a:t>oWhat</a:t>
            </a:r>
            <a:r>
              <a:rPr lang="en-US" sz="1200" b="0" i="0" u="none" strike="noStrike" kern="1200" baseline="0" dirty="0" smtClean="0">
                <a:solidFill>
                  <a:schemeClr val="tx1"/>
                </a:solidFill>
                <a:latin typeface="+mn-lt"/>
                <a:ea typeface="+mn-ea"/>
                <a:cs typeface="+mn-cs"/>
              </a:rPr>
              <a:t> he or she plans to do today</a:t>
            </a:r>
          </a:p>
          <a:p>
            <a:r>
              <a:rPr lang="en-US" sz="1200" b="0" i="0" u="none" strike="noStrike" kern="1200" baseline="0" dirty="0" err="1" smtClean="0">
                <a:solidFill>
                  <a:schemeClr val="tx1"/>
                </a:solidFill>
                <a:latin typeface="+mn-lt"/>
                <a:ea typeface="+mn-ea"/>
                <a:cs typeface="+mn-cs"/>
              </a:rPr>
              <a:t>oAny</a:t>
            </a:r>
            <a:r>
              <a:rPr lang="en-US" sz="1200" b="0" i="0" u="none" strike="noStrike" kern="1200" baseline="0" dirty="0" smtClean="0">
                <a:solidFill>
                  <a:schemeClr val="tx1"/>
                </a:solidFill>
                <a:latin typeface="+mn-lt"/>
                <a:ea typeface="+mn-ea"/>
                <a:cs typeface="+mn-cs"/>
              </a:rPr>
              <a:t> obstacles or difficulties he or she is experiencing</a:t>
            </a:r>
          </a:p>
          <a:p>
            <a:r>
              <a:rPr lang="en-US" sz="1200" b="0" i="0" u="none" strike="noStrike" kern="1200" baseline="0" dirty="0" smtClean="0">
                <a:solidFill>
                  <a:schemeClr val="tx1"/>
                </a:solidFill>
                <a:latin typeface="+mn-lt"/>
                <a:ea typeface="+mn-ea"/>
                <a:cs typeface="+mn-cs"/>
              </a:rPr>
              <a:t>Often the pair-programming pairs are dynamically formed during the daily meeting as the</a:t>
            </a:r>
          </a:p>
          <a:p>
            <a:r>
              <a:rPr lang="en-US" sz="1200" b="0" i="0" u="none" strike="noStrike" kern="1200" baseline="0" dirty="0" smtClean="0">
                <a:solidFill>
                  <a:schemeClr val="tx1"/>
                </a:solidFill>
                <a:latin typeface="+mn-lt"/>
                <a:ea typeface="+mn-ea"/>
                <a:cs typeface="+mn-cs"/>
              </a:rPr>
              <a:t>tasks for the day are discussed and the two programmers that are best equipped to handle</a:t>
            </a:r>
          </a:p>
          <a:p>
            <a:r>
              <a:rPr lang="hr-HR" sz="1200" b="0" i="0" u="none" strike="noStrike" kern="1200" baseline="0" dirty="0" err="1" smtClean="0">
                <a:solidFill>
                  <a:schemeClr val="tx1"/>
                </a:solidFill>
                <a:latin typeface="+mn-lt"/>
                <a:ea typeface="+mn-ea"/>
                <a:cs typeface="+mn-cs"/>
              </a:rPr>
              <a:t>the</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task</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join</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together</a:t>
            </a:r>
            <a:r>
              <a:rPr lang="hr-H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A “courageous” XP manager will keep a record of such meetings in order to turn them</a:t>
            </a:r>
          </a:p>
          <a:p>
            <a:r>
              <a:rPr lang="en-US" sz="1200" b="0" i="0" u="none" strike="noStrike" kern="1200" baseline="0" dirty="0" smtClean="0">
                <a:solidFill>
                  <a:schemeClr val="tx1"/>
                </a:solidFill>
                <a:latin typeface="+mn-lt"/>
                <a:ea typeface="+mn-ea"/>
                <a:cs typeface="+mn-cs"/>
              </a:rPr>
              <a:t>into quantitative progress measures of the project [21, 35, 43]. The burden of this</a:t>
            </a:r>
          </a:p>
          <a:p>
            <a:r>
              <a:rPr lang="en-US" sz="1200" b="0" i="0" u="none" strike="noStrike" kern="1200" baseline="0" dirty="0" smtClean="0">
                <a:solidFill>
                  <a:schemeClr val="tx1"/>
                </a:solidFill>
                <a:latin typeface="+mn-lt"/>
                <a:ea typeface="+mn-ea"/>
                <a:cs typeface="+mn-cs"/>
              </a:rPr>
              <a:t>quantification may be eased and automated through appropriate tools.</a:t>
            </a:r>
            <a:endParaRPr lang="hr-HR" dirty="0" smtClean="0"/>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14</a:t>
            </a:fld>
            <a:endParaRPr lang="hr-HR"/>
          </a:p>
        </p:txBody>
      </p:sp>
    </p:spTree>
    <p:extLst>
      <p:ext uri="{BB962C8B-B14F-4D97-AF65-F5344CB8AC3E}">
        <p14:creationId xmlns:p14="http://schemas.microsoft.com/office/powerpoint/2010/main" xmlns="" val="95662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a:t>
            </a:r>
            <a:r>
              <a:rPr lang="en-US" dirty="0" smtClean="0"/>
              <a:t>Williams, 2007</a:t>
            </a:r>
            <a:r>
              <a:rPr lang="hr-HR" dirty="0" smtClean="0"/>
              <a:t>) ++</a:t>
            </a:r>
            <a:endParaRPr lang="en-US" dirty="0" smtClean="0"/>
          </a:p>
          <a:p>
            <a:r>
              <a:rPr lang="hr-HR" dirty="0" smtClean="0"/>
              <a:t>http://c2.com/cgi/wiki?ExtremeRoles</a:t>
            </a:r>
          </a:p>
          <a:p>
            <a:r>
              <a:rPr lang="hr-HR" dirty="0" smtClean="0"/>
              <a:t>http://oreilly.com/catalog/extprogpg/chapter/ch05.pdf</a:t>
            </a:r>
          </a:p>
          <a:p>
            <a:r>
              <a:rPr lang="hr-HR" dirty="0" smtClean="0"/>
              <a:t>http://www.jamesshore.com/Agile-Book/the_xp_team.html</a:t>
            </a:r>
          </a:p>
          <a:p>
            <a:endParaRPr lang="hr-HR" dirty="0" smtClean="0"/>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15</a:t>
            </a:fld>
            <a:endParaRPr lang="hr-HR"/>
          </a:p>
        </p:txBody>
      </p:sp>
    </p:spTree>
    <p:extLst>
      <p:ext uri="{BB962C8B-B14F-4D97-AF65-F5344CB8AC3E}">
        <p14:creationId xmlns:p14="http://schemas.microsoft.com/office/powerpoint/2010/main" xmlns="" val="142991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16</a:t>
            </a:fld>
            <a:endParaRPr lang="hr-HR"/>
          </a:p>
        </p:txBody>
      </p:sp>
    </p:spTree>
    <p:extLst>
      <p:ext uri="{BB962C8B-B14F-4D97-AF65-F5344CB8AC3E}">
        <p14:creationId xmlns:p14="http://schemas.microsoft.com/office/powerpoint/2010/main" xmlns="" val="185500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a:t>
            </a:r>
            <a:r>
              <a:rPr lang="en-US" dirty="0" smtClean="0"/>
              <a:t>Hunt</a:t>
            </a:r>
            <a:r>
              <a:rPr lang="en-US" baseline="0" dirty="0" smtClean="0"/>
              <a:t> 06, p19</a:t>
            </a:r>
            <a:r>
              <a:rPr lang="hr-HR" baseline="0" dirty="0" smtClean="0"/>
              <a:t>)</a:t>
            </a:r>
            <a:endParaRPr lang="en-US" baseline="0" dirty="0" smtClean="0"/>
          </a:p>
          <a:p>
            <a:r>
              <a:rPr lang="hr-HR" dirty="0" smtClean="0"/>
              <a:t>http://en.wikipedia.org/wiki/Paraprofessional</a:t>
            </a:r>
            <a:endParaRPr lang="en-US" dirty="0" smtClean="0"/>
          </a:p>
          <a:p>
            <a:r>
              <a:rPr lang="hr-HR" dirty="0" smtClean="0"/>
              <a:t>http://de.wikipedia.org/wiki/Fachidiot</a:t>
            </a:r>
            <a:endParaRPr lang="en-US" dirty="0" smtClean="0"/>
          </a:p>
          <a:p>
            <a:r>
              <a:rPr lang="hr-HR" dirty="0" smtClean="0"/>
              <a:t>http://www.collinsdictionary.com/submission/1182/fachidiot</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17</a:t>
            </a:fld>
            <a:endParaRPr lang="hr-HR"/>
          </a:p>
        </p:txBody>
      </p:sp>
    </p:spTree>
    <p:extLst>
      <p:ext uri="{BB962C8B-B14F-4D97-AF65-F5344CB8AC3E}">
        <p14:creationId xmlns:p14="http://schemas.microsoft.com/office/powerpoint/2010/main" xmlns="" val="2549019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err="1" smtClean="0"/>
              <a:t>Know-how</a:t>
            </a:r>
            <a:r>
              <a:rPr lang="hr-HR" baseline="0" dirty="0" smtClean="0"/>
              <a:t> </a:t>
            </a:r>
            <a:r>
              <a:rPr lang="hr-HR" baseline="0" dirty="0" err="1" smtClean="0"/>
              <a:t>built</a:t>
            </a:r>
            <a:r>
              <a:rPr lang="hr-HR" baseline="0" dirty="0" smtClean="0"/>
              <a:t> </a:t>
            </a:r>
            <a:r>
              <a:rPr lang="hr-HR" baseline="0" dirty="0" err="1" smtClean="0"/>
              <a:t>into</a:t>
            </a:r>
            <a:r>
              <a:rPr lang="hr-HR" baseline="0" dirty="0" smtClean="0"/>
              <a:t> </a:t>
            </a:r>
            <a:r>
              <a:rPr lang="hr-HR" baseline="0" dirty="0" err="1" smtClean="0"/>
              <a:t>the</a:t>
            </a:r>
            <a:r>
              <a:rPr lang="hr-HR" baseline="0" dirty="0" smtClean="0"/>
              <a:t> </a:t>
            </a:r>
            <a:r>
              <a:rPr lang="hr-HR" baseline="0" dirty="0" err="1" smtClean="0"/>
              <a:t>tools</a:t>
            </a:r>
            <a:r>
              <a:rPr lang="hr-HR" baseline="0" dirty="0" smtClean="0"/>
              <a:t> </a:t>
            </a:r>
            <a:r>
              <a:rPr lang="hr-HR" baseline="0" dirty="0" err="1" smtClean="0"/>
              <a:t>and</a:t>
            </a:r>
            <a:r>
              <a:rPr lang="hr-HR" baseline="0" dirty="0" smtClean="0"/>
              <a:t> </a:t>
            </a:r>
            <a:r>
              <a:rPr lang="hr-HR" baseline="0" dirty="0" err="1" smtClean="0"/>
              <a:t>patterns</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18</a:t>
            </a:fld>
            <a:endParaRPr lang="hr-HR"/>
          </a:p>
        </p:txBody>
      </p:sp>
    </p:spTree>
    <p:extLst>
      <p:ext uri="{BB962C8B-B14F-4D97-AF65-F5344CB8AC3E}">
        <p14:creationId xmlns:p14="http://schemas.microsoft.com/office/powerpoint/2010/main" xmlns="" val="2121014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IED:</a:t>
            </a:r>
            <a:r>
              <a:rPr lang="en-US" baseline="0" dirty="0" smtClean="0"/>
              <a:t> amount of development that could be achieved by average developer without unforeseen interruptions and dependencies</a:t>
            </a:r>
          </a:p>
          <a:p>
            <a:endParaRPr lang="en-US" dirty="0" smtClean="0"/>
          </a:p>
          <a:p>
            <a:r>
              <a:rPr lang="en-US" dirty="0" smtClean="0"/>
              <a:t>Initial</a:t>
            </a:r>
            <a:r>
              <a:rPr lang="en-US" baseline="0" dirty="0" smtClean="0"/>
              <a:t> PG vs iteration PG – level of detail</a:t>
            </a:r>
          </a:p>
          <a:p>
            <a:r>
              <a:rPr lang="en-US" baseline="0" dirty="0" smtClean="0"/>
              <a:t>1</a:t>
            </a:r>
            <a:r>
              <a:rPr lang="en-US" baseline="30000" dirty="0" smtClean="0"/>
              <a:t>st</a:t>
            </a:r>
            <a:r>
              <a:rPr lang="en-US" baseline="0" dirty="0" smtClean="0"/>
              <a:t> release</a:t>
            </a:r>
            <a:r>
              <a:rPr lang="hr-HR" dirty="0" smtClean="0"/>
              <a:t> : </a:t>
            </a:r>
            <a:r>
              <a:rPr lang="hr-HR" dirty="0" err="1" smtClean="0"/>
              <a:t>days-month</a:t>
            </a:r>
            <a:r>
              <a:rPr lang="en-US" dirty="0" smtClean="0"/>
              <a:t>(</a:t>
            </a:r>
            <a:r>
              <a:rPr lang="hr-HR" dirty="0" smtClean="0"/>
              <a:t>s</a:t>
            </a:r>
            <a:r>
              <a:rPr lang="en-US" dirty="0" smtClean="0"/>
              <a:t>);</a:t>
            </a:r>
            <a:r>
              <a:rPr lang="hr-HR" dirty="0" smtClean="0"/>
              <a:t> </a:t>
            </a:r>
            <a:endParaRPr lang="en-US" dirty="0" smtClean="0"/>
          </a:p>
          <a:p>
            <a:r>
              <a:rPr lang="hr-HR" dirty="0" smtClean="0"/>
              <a:t>IPG</a:t>
            </a:r>
            <a:r>
              <a:rPr lang="en-US" dirty="0" smtClean="0"/>
              <a:t>, between releases</a:t>
            </a:r>
            <a:r>
              <a:rPr lang="hr-HR" dirty="0" smtClean="0"/>
              <a:t> : 1-2 </a:t>
            </a:r>
            <a:r>
              <a:rPr lang="hr-HR" dirty="0" err="1" smtClean="0"/>
              <a:t>days</a:t>
            </a:r>
            <a:endParaRPr lang="hr-HR" dirty="0" smtClean="0"/>
          </a:p>
          <a:p>
            <a:r>
              <a:rPr lang="en-US" sz="1200" b="0" i="0" u="none" strike="noStrike" kern="1200" baseline="0" dirty="0" smtClean="0">
                <a:solidFill>
                  <a:schemeClr val="tx1"/>
                </a:solidFill>
                <a:latin typeface="+mn-lt"/>
                <a:ea typeface="+mn-ea"/>
                <a:cs typeface="+mn-cs"/>
              </a:rPr>
              <a:t>“Select one task at a time” and</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“Fill your bag.”</a:t>
            </a:r>
            <a:endParaRPr lang="hr-HR" dirty="0" smtClean="0"/>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19</a:t>
            </a:fld>
            <a:endParaRPr lang="hr-HR"/>
          </a:p>
        </p:txBody>
      </p:sp>
    </p:spTree>
    <p:extLst>
      <p:ext uri="{BB962C8B-B14F-4D97-AF65-F5344CB8AC3E}">
        <p14:creationId xmlns:p14="http://schemas.microsoft.com/office/powerpoint/2010/main" xmlns="" val="4245080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err="1" smtClean="0"/>
              <a:t>Shorter</a:t>
            </a:r>
            <a:r>
              <a:rPr lang="hr-HR" baseline="0" dirty="0" smtClean="0"/>
              <a:t> –</a:t>
            </a:r>
            <a:r>
              <a:rPr lang="hr-HR" baseline="0" dirty="0" err="1" smtClean="0"/>
              <a:t>agility</a:t>
            </a:r>
            <a:r>
              <a:rPr lang="hr-HR" baseline="0" dirty="0" smtClean="0"/>
              <a:t> - </a:t>
            </a:r>
            <a:r>
              <a:rPr lang="hr-HR" baseline="0" dirty="0" err="1" smtClean="0"/>
              <a:t>visibility</a:t>
            </a:r>
            <a:r>
              <a:rPr lang="hr-HR"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hr-HR"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Wiliams</a:t>
            </a:r>
            <a:r>
              <a:rPr lang="en-US" sz="1200" b="0" i="0" u="none" strike="noStrike" kern="1200" baseline="0" dirty="0" smtClean="0">
                <a:solidFill>
                  <a:schemeClr val="tx1"/>
                </a:solidFill>
                <a:latin typeface="+mn-lt"/>
                <a:ea typeface="+mn-ea"/>
                <a:cs typeface="+mn-cs"/>
              </a:rPr>
              <a:t>, 2007</a:t>
            </a:r>
            <a:r>
              <a:rPr lang="hr-HR" sz="1200" b="0" i="0" u="none" strike="noStrike" kern="1200" baseline="0" dirty="0" smtClean="0">
                <a:solidFill>
                  <a:schemeClr val="tx1"/>
                </a:solidFill>
                <a:latin typeface="+mn-lt"/>
                <a:ea typeface="+mn-ea"/>
                <a:cs typeface="+mn-cs"/>
              </a:rPr>
              <a:t>)</a:t>
            </a:r>
          </a:p>
          <a:p>
            <a:r>
              <a:rPr lang="hr-HR" dirty="0" smtClean="0"/>
              <a:t>http://www.projecttimes.com/kevin-aguanno/the-qidealq-iteration-length-revealed.html</a:t>
            </a:r>
          </a:p>
          <a:p>
            <a:r>
              <a:rPr lang="hr-HR" dirty="0" smtClean="0"/>
              <a:t>http://agilepm.com/the-ideal-iteration-length-revealed</a:t>
            </a:r>
          </a:p>
          <a:p>
            <a:endParaRPr lang="hr-HR" dirty="0" smtClean="0"/>
          </a:p>
        </p:txBody>
      </p:sp>
      <p:sp>
        <p:nvSpPr>
          <p:cNvPr id="4" name="Slide Number Placeholder 3"/>
          <p:cNvSpPr>
            <a:spLocks noGrp="1"/>
          </p:cNvSpPr>
          <p:nvPr>
            <p:ph type="sldNum" sz="quarter" idx="10"/>
          </p:nvPr>
        </p:nvSpPr>
        <p:spPr/>
        <p:txBody>
          <a:bodyPr/>
          <a:lstStyle/>
          <a:p>
            <a:fld id="{FC24302C-B380-47CB-9F2A-372EBADAC952}" type="slidenum">
              <a:rPr lang="hr-HR" smtClean="0"/>
              <a:pPr/>
              <a:t>20</a:t>
            </a:fld>
            <a:endParaRPr lang="hr-HR"/>
          </a:p>
        </p:txBody>
      </p:sp>
    </p:spTree>
    <p:extLst>
      <p:ext uri="{BB962C8B-B14F-4D97-AF65-F5344CB8AC3E}">
        <p14:creationId xmlns:p14="http://schemas.microsoft.com/office/powerpoint/2010/main" xmlns="" val="2556061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Test-Driven Development – hardly in business IS development</a:t>
            </a:r>
          </a:p>
          <a:p>
            <a:endParaRPr lang="hr-HR" dirty="0" smtClean="0"/>
          </a:p>
          <a:p>
            <a:r>
              <a:rPr lang="en-US" dirty="0" smtClean="0"/>
              <a:t>Tests</a:t>
            </a:r>
            <a:r>
              <a:rPr lang="en-US" baseline="0" dirty="0" smtClean="0"/>
              <a:t> are only as good as the people who write them</a:t>
            </a:r>
          </a:p>
          <a:p>
            <a:r>
              <a:rPr lang="en-US" baseline="0" dirty="0" smtClean="0"/>
              <a:t>In practice – after a series of tests are created, few new are added for existing code</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23</a:t>
            </a:fld>
            <a:endParaRPr lang="hr-HR"/>
          </a:p>
        </p:txBody>
      </p:sp>
    </p:spTree>
    <p:extLst>
      <p:ext uri="{BB962C8B-B14F-4D97-AF65-F5344CB8AC3E}">
        <p14:creationId xmlns:p14="http://schemas.microsoft.com/office/powerpoint/2010/main" xmlns="" val="2205515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1996: 10k/90k </a:t>
            </a:r>
            <a:r>
              <a:rPr lang="hr-HR" dirty="0" err="1" smtClean="0"/>
              <a:t>payrol</a:t>
            </a:r>
            <a:r>
              <a:rPr lang="hr-HR" dirty="0" smtClean="0"/>
              <a:t>, late,</a:t>
            </a:r>
            <a:r>
              <a:rPr lang="hr-HR" baseline="0" dirty="0" smtClean="0"/>
              <a:t> </a:t>
            </a:r>
            <a:r>
              <a:rPr lang="en-GB" baseline="0" noProof="0" dirty="0" smtClean="0"/>
              <a:t>cancel</a:t>
            </a:r>
            <a:r>
              <a:rPr lang="hr-HR" baseline="0" noProof="0" dirty="0" smtClean="0"/>
              <a:t>l</a:t>
            </a:r>
            <a:r>
              <a:rPr lang="en-GB" baseline="0" noProof="0" dirty="0" err="1" smtClean="0"/>
              <a:t>ed</a:t>
            </a:r>
            <a:r>
              <a:rPr lang="hr-HR" baseline="0" dirty="0" smtClean="0"/>
              <a:t>, </a:t>
            </a:r>
            <a:r>
              <a:rPr lang="hr-HR" baseline="0" dirty="0" err="1" smtClean="0"/>
              <a:t>recovered</a:t>
            </a:r>
            <a:endParaRPr lang="hr-H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r-HR" dirty="0" smtClean="0">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hlinkClick r:id="rId3"/>
              </a:rPr>
              <a:t>http://en.wikipedia.org/wiki/Chrysler_Comprehensive_Compensation_System</a:t>
            </a:r>
            <a:endParaRPr lang="en-US" dirty="0" smtClean="0"/>
          </a:p>
          <a:p>
            <a:endParaRPr lang="hr-H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At the Faculty of EE and Computing in Zagreb, for decades we have been developing software for educational purposes, for satisfaction of our personal scientific and professional interests and to fulfil the needs of real customers. At some point in time, </a:t>
            </a:r>
            <a:r>
              <a:rPr lang="en-GB" sz="1200" kern="1200" dirty="0" err="1" smtClean="0">
                <a:solidFill>
                  <a:schemeClr val="tx1"/>
                </a:solidFill>
                <a:effectLst/>
                <a:latin typeface="+mn-lt"/>
                <a:ea typeface="+mn-ea"/>
                <a:cs typeface="+mn-cs"/>
              </a:rPr>
              <a:t>eXtreme</a:t>
            </a:r>
            <a:r>
              <a:rPr lang="en-GB" sz="1200" kern="1200" dirty="0" smtClean="0">
                <a:solidFill>
                  <a:schemeClr val="tx1"/>
                </a:solidFill>
                <a:effectLst/>
                <a:latin typeface="+mn-lt"/>
                <a:ea typeface="+mn-ea"/>
                <a:cs typeface="+mn-cs"/>
              </a:rPr>
              <a:t> Programming (XP) came to the scene, being one of the flagships of the agile movement and it supplied us with the name for our long time approach to programming, which had resembled significantly to XP but before the emergence of XP as a methodology, we were afraid of being possibly accused for not using any methodology at all. We noticed however that we have achieved superior results, although we had seemed as ignoring any well-structured methodology. The time passed by and we are still developing software … This session resumes the state of the art of the methodology, comments why XP is sometimes controversial, briefly elaborates practical issues regarding personal experience of the presenter, argues with the extremes, and investigates possible interaction with other practices and methodologies. </a:t>
            </a:r>
            <a:endParaRPr lang="hr-HR" sz="1200" kern="1200" dirty="0" smtClean="0">
              <a:solidFill>
                <a:schemeClr val="tx1"/>
              </a:solidFill>
              <a:effectLst/>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a:t>
            </a:fld>
            <a:endParaRPr lang="hr-HR"/>
          </a:p>
        </p:txBody>
      </p:sp>
    </p:spTree>
    <p:extLst>
      <p:ext uri="{BB962C8B-B14F-4D97-AF65-F5344CB8AC3E}">
        <p14:creationId xmlns:p14="http://schemas.microsoft.com/office/powerpoint/2010/main" xmlns="" val="2698584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(Hunt, 2006)</a:t>
            </a:r>
          </a:p>
          <a:p>
            <a:r>
              <a:rPr lang="en-GB" sz="1200" kern="1200" dirty="0" smtClean="0">
                <a:solidFill>
                  <a:schemeClr val="tx1"/>
                </a:solidFill>
                <a:effectLst/>
                <a:latin typeface="+mn-lt"/>
                <a:ea typeface="+mn-ea"/>
                <a:cs typeface="+mn-cs"/>
              </a:rPr>
              <a:t>M. Fowler, </a:t>
            </a:r>
            <a:r>
              <a:rPr lang="en-GB" sz="1200" i="1" u="none" strike="noStrike" kern="1200" dirty="0" smtClean="0">
                <a:solidFill>
                  <a:schemeClr val="tx1"/>
                </a:solidFill>
                <a:effectLst/>
                <a:latin typeface="+mn-lt"/>
                <a:ea typeface="+mn-ea"/>
                <a:cs typeface="+mn-cs"/>
                <a:hlinkClick r:id="rId3"/>
              </a:rPr>
              <a:t>Refactoring: Improving the Design of Existing Code</a:t>
            </a:r>
            <a:r>
              <a:rPr lang="en-GB" sz="1200" kern="1200" dirty="0" smtClean="0">
                <a:solidFill>
                  <a:schemeClr val="tx1"/>
                </a:solidFill>
                <a:effectLst/>
                <a:latin typeface="+mn-lt"/>
                <a:ea typeface="+mn-ea"/>
                <a:cs typeface="+mn-cs"/>
              </a:rPr>
              <a:t>, Addison Wesley, 1999</a:t>
            </a:r>
            <a:endParaRPr lang="hr-HR" sz="1200" kern="1200" dirty="0" smtClean="0">
              <a:solidFill>
                <a:schemeClr val="tx1"/>
              </a:solidFill>
              <a:effectLst/>
              <a:latin typeface="+mn-lt"/>
              <a:ea typeface="+mn-ea"/>
              <a:cs typeface="+mn-cs"/>
            </a:endParaRPr>
          </a:p>
          <a:p>
            <a:r>
              <a:rPr lang="hr-HR" sz="1200" kern="1200" dirty="0" err="1" smtClean="0">
                <a:solidFill>
                  <a:schemeClr val="tx1"/>
                </a:solidFill>
                <a:effectLst/>
                <a:latin typeface="+mn-lt"/>
                <a:ea typeface="+mn-ea"/>
                <a:cs typeface="+mn-cs"/>
              </a:rPr>
              <a:t>rule</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of</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three</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bad</a:t>
            </a:r>
            <a:r>
              <a:rPr lang="hr-HR" sz="1200" kern="1200" baseline="0" dirty="0" smtClean="0">
                <a:solidFill>
                  <a:schemeClr val="tx1"/>
                </a:solidFill>
                <a:effectLst/>
                <a:latin typeface="+mn-lt"/>
                <a:ea typeface="+mn-ea"/>
                <a:cs typeface="+mn-cs"/>
              </a:rPr>
              <a:t> </a:t>
            </a:r>
            <a:r>
              <a:rPr lang="hr-HR" sz="1200" kern="1200" baseline="0" dirty="0" err="1" smtClean="0">
                <a:solidFill>
                  <a:schemeClr val="tx1"/>
                </a:solidFill>
                <a:effectLst/>
                <a:latin typeface="+mn-lt"/>
                <a:ea typeface="+mn-ea"/>
                <a:cs typeface="+mn-cs"/>
              </a:rPr>
              <a:t>code</a:t>
            </a:r>
            <a:r>
              <a:rPr lang="hr-HR" sz="1200" kern="1200" baseline="0" dirty="0" smtClean="0">
                <a:solidFill>
                  <a:schemeClr val="tx1"/>
                </a:solidFill>
                <a:effectLst/>
                <a:latin typeface="+mn-lt"/>
                <a:ea typeface="+mn-ea"/>
                <a:cs typeface="+mn-cs"/>
              </a:rPr>
              <a:t> </a:t>
            </a:r>
            <a:r>
              <a:rPr lang="hr-HR" sz="1200" kern="1200" baseline="0" dirty="0" err="1" smtClean="0">
                <a:solidFill>
                  <a:schemeClr val="tx1"/>
                </a:solidFill>
                <a:effectLst/>
                <a:latin typeface="+mn-lt"/>
                <a:ea typeface="+mn-ea"/>
                <a:cs typeface="+mn-cs"/>
              </a:rPr>
              <a:t>smells</a:t>
            </a:r>
            <a:r>
              <a:rPr lang="hr-HR" sz="1200" kern="1200" baseline="0" dirty="0" smtClean="0">
                <a:solidFill>
                  <a:schemeClr val="tx1"/>
                </a:solidFill>
                <a:effectLst/>
                <a:latin typeface="+mn-lt"/>
                <a:ea typeface="+mn-ea"/>
                <a:cs typeface="+mn-cs"/>
              </a:rPr>
              <a:t>, …</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24</a:t>
            </a:fld>
            <a:endParaRPr lang="hr-HR"/>
          </a:p>
        </p:txBody>
      </p:sp>
    </p:spTree>
    <p:extLst>
      <p:ext uri="{BB962C8B-B14F-4D97-AF65-F5344CB8AC3E}">
        <p14:creationId xmlns:p14="http://schemas.microsoft.com/office/powerpoint/2010/main" xmlns="" val="3073421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sz="1200" b="0" i="0" u="none" strike="noStrike" kern="1200" baseline="0" dirty="0" smtClean="0">
              <a:solidFill>
                <a:schemeClr val="tx1"/>
              </a:solidFill>
              <a:latin typeface="+mn-lt"/>
              <a:ea typeface="+mn-ea"/>
              <a:cs typeface="+mn-cs"/>
            </a:endParaRPr>
          </a:p>
          <a:p>
            <a:r>
              <a:rPr lang="hr-HR" sz="1200" b="0" i="0" u="none" strike="noStrike" kern="1200" baseline="0" dirty="0" smtClean="0">
                <a:solidFill>
                  <a:schemeClr val="tx1"/>
                </a:solidFill>
                <a:latin typeface="+mn-lt"/>
                <a:ea typeface="+mn-ea"/>
                <a:cs typeface="+mn-cs"/>
              </a:rPr>
              <a:t>(</a:t>
            </a:r>
            <a:r>
              <a:rPr lang="hr-HR" sz="1200" b="0" i="0" u="none" strike="noStrike" kern="1200" baseline="0" dirty="0" err="1" smtClean="0">
                <a:solidFill>
                  <a:schemeClr val="tx1"/>
                </a:solidFill>
                <a:latin typeface="+mn-lt"/>
                <a:ea typeface="+mn-ea"/>
                <a:cs typeface="+mn-cs"/>
              </a:rPr>
              <a:t>Cohn</a:t>
            </a:r>
            <a:r>
              <a:rPr lang="hr-HR" sz="1200" b="0" i="0" u="none" strike="noStrike" kern="1200" baseline="0" dirty="0" smtClean="0">
                <a:solidFill>
                  <a:schemeClr val="tx1"/>
                </a:solidFill>
                <a:latin typeface="+mn-lt"/>
                <a:ea typeface="+mn-ea"/>
                <a:cs typeface="+mn-cs"/>
              </a:rPr>
              <a:t> 2010, 288)</a:t>
            </a:r>
          </a:p>
          <a:p>
            <a:r>
              <a:rPr lang="hr-HR" sz="1200" b="0" i="0" u="none" strike="noStrike" kern="1200" baseline="0" dirty="0" err="1" smtClean="0">
                <a:solidFill>
                  <a:schemeClr val="tx1"/>
                </a:solidFill>
                <a:latin typeface="+mn-lt"/>
                <a:ea typeface="+mn-ea"/>
                <a:cs typeface="+mn-cs"/>
              </a:rPr>
              <a:t>Sustainable</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pace</a:t>
            </a:r>
            <a:endParaRPr lang="hr-HR" sz="1200" b="0" i="0" u="none" strike="noStrike" kern="1200" baseline="0" dirty="0" smtClean="0">
              <a:solidFill>
                <a:schemeClr val="tx1"/>
              </a:solidFill>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26</a:t>
            </a:fld>
            <a:endParaRPr lang="hr-HR"/>
          </a:p>
        </p:txBody>
      </p:sp>
    </p:spTree>
    <p:extLst>
      <p:ext uri="{BB962C8B-B14F-4D97-AF65-F5344CB8AC3E}">
        <p14:creationId xmlns:p14="http://schemas.microsoft.com/office/powerpoint/2010/main" xmlns="" val="4108955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27</a:t>
            </a:fld>
            <a:endParaRPr lang="hr-HR"/>
          </a:p>
        </p:txBody>
      </p:sp>
    </p:spTree>
    <p:extLst>
      <p:ext uri="{BB962C8B-B14F-4D97-AF65-F5344CB8AC3E}">
        <p14:creationId xmlns:p14="http://schemas.microsoft.com/office/powerpoint/2010/main" xmlns="" val="1749072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28</a:t>
            </a:fld>
            <a:endParaRPr lang="hr-HR"/>
          </a:p>
        </p:txBody>
      </p:sp>
    </p:spTree>
    <p:extLst>
      <p:ext uri="{BB962C8B-B14F-4D97-AF65-F5344CB8AC3E}">
        <p14:creationId xmlns:p14="http://schemas.microsoft.com/office/powerpoint/2010/main" xmlns="" val="2156718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(Williams, 2007) +</a:t>
            </a:r>
            <a:r>
              <a:rPr lang="hr-HR" baseline="0" dirty="0" smtClean="0"/>
              <a:t> </a:t>
            </a:r>
            <a:r>
              <a:rPr lang="hr-HR" baseline="0" dirty="0" err="1" smtClean="0"/>
              <a:t>Fertalj&amp;Katic</a:t>
            </a:r>
            <a:r>
              <a:rPr lang="en-US" baseline="0" dirty="0" smtClean="0"/>
              <a:t> + </a:t>
            </a:r>
            <a:r>
              <a:rPr lang="en-US" baseline="0" dirty="0" err="1" smtClean="0"/>
              <a:t>Khramtchenko</a:t>
            </a:r>
            <a:endParaRPr lang="hr-HR" dirty="0" smtClean="0"/>
          </a:p>
          <a:p>
            <a:endParaRPr lang="hr-HR"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hr-HR" dirty="0" err="1" smtClean="0"/>
              <a:t>Scrum</a:t>
            </a:r>
            <a:r>
              <a:rPr lang="hr-HR" dirty="0" smtClean="0"/>
              <a:t>: </a:t>
            </a:r>
            <a:r>
              <a:rPr lang="en-GB" dirty="0" smtClean="0"/>
              <a:t>7 practices: product backlog, effort estimation, sprint, sprint planning meeting, sprint backlog, daily scrum and sprint review meeting</a:t>
            </a:r>
            <a:endParaRPr lang="hr-HR"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hr-HR" dirty="0" smtClean="0"/>
          </a:p>
          <a:p>
            <a:r>
              <a:rPr lang="en-US" sz="1200" b="0" i="0" u="none" strike="noStrike" kern="1200" baseline="0" dirty="0" smtClean="0">
                <a:solidFill>
                  <a:schemeClr val="tx1"/>
                </a:solidFill>
                <a:latin typeface="+mn-lt"/>
                <a:ea typeface="+mn-ea"/>
                <a:cs typeface="+mn-cs"/>
              </a:rPr>
              <a:t>FDD is build around </a:t>
            </a:r>
            <a:r>
              <a:rPr lang="hr-HR" sz="1200" b="0" i="0" u="none" strike="noStrike" kern="1200" baseline="0" dirty="0" smtClean="0">
                <a:solidFill>
                  <a:schemeClr val="tx1"/>
                </a:solidFill>
                <a:latin typeface="+mn-lt"/>
                <a:ea typeface="+mn-ea"/>
                <a:cs typeface="+mn-cs"/>
              </a:rPr>
              <a:t>8 </a:t>
            </a:r>
            <a:r>
              <a:rPr lang="en-US" sz="1200" b="0" i="0" u="none" strike="noStrike" kern="1200" baseline="0" dirty="0" smtClean="0">
                <a:solidFill>
                  <a:schemeClr val="tx1"/>
                </a:solidFill>
                <a:latin typeface="+mn-lt"/>
                <a:ea typeface="+mn-ea"/>
                <a:cs typeface="+mn-cs"/>
              </a:rPr>
              <a:t>best practices: domain object modeling; developing</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by feature; individual class ownership; feature teams; inspections; regular builds;</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configuration management; reporting/visibility </a:t>
            </a:r>
            <a:r>
              <a:rPr lang="hr-HR" sz="1200" b="0" i="0" u="none" strike="noStrike" kern="1200" baseline="0" dirty="0" smtClean="0">
                <a:solidFill>
                  <a:schemeClr val="tx1"/>
                </a:solidFill>
                <a:latin typeface="+mn-lt"/>
                <a:ea typeface="+mn-ea"/>
                <a:cs typeface="+mn-cs"/>
              </a:rPr>
              <a:t>o</a:t>
            </a:r>
            <a:r>
              <a:rPr lang="en-US" sz="1200" b="0" i="0" u="none" strike="noStrike" kern="1200" baseline="0" dirty="0" smtClean="0">
                <a:solidFill>
                  <a:schemeClr val="tx1"/>
                </a:solidFill>
                <a:latin typeface="+mn-lt"/>
                <a:ea typeface="+mn-ea"/>
                <a:cs typeface="+mn-cs"/>
              </a:rPr>
              <a:t>f results</a:t>
            </a:r>
            <a:endParaRPr lang="en-GB" dirty="0" smtClean="0"/>
          </a:p>
          <a:p>
            <a:r>
              <a:rPr lang="en-US" sz="1200" b="0" i="0" kern="1200" dirty="0" smtClean="0">
                <a:solidFill>
                  <a:schemeClr val="tx1"/>
                </a:solidFill>
                <a:latin typeface="+mn-lt"/>
                <a:ea typeface="+mn-ea"/>
                <a:cs typeface="+mn-cs"/>
              </a:rPr>
              <a:t>The first three milestones are completed during the </a:t>
            </a:r>
            <a:r>
              <a:rPr lang="en-US" sz="1200" b="0" i="0" u="none" strike="noStrike" kern="1200" dirty="0" smtClean="0">
                <a:solidFill>
                  <a:schemeClr val="tx1"/>
                </a:solidFill>
                <a:latin typeface="+mn-lt"/>
                <a:ea typeface="+mn-ea"/>
                <a:cs typeface="+mn-cs"/>
                <a:hlinkClick r:id="rId3" tooltip="Feature Driven Development"/>
              </a:rPr>
              <a:t>Design By Feature</a:t>
            </a:r>
            <a:r>
              <a:rPr lang="en-US" sz="1200" b="0" i="0" kern="1200" dirty="0" smtClean="0">
                <a:solidFill>
                  <a:schemeClr val="tx1"/>
                </a:solidFill>
                <a:latin typeface="+mn-lt"/>
                <a:ea typeface="+mn-ea"/>
                <a:cs typeface="+mn-cs"/>
              </a:rPr>
              <a:t> activity, the last three are completed during the </a:t>
            </a:r>
            <a:r>
              <a:rPr lang="en-US" sz="1200" b="0" i="0" u="none" strike="noStrike" kern="1200" dirty="0" smtClean="0">
                <a:solidFill>
                  <a:schemeClr val="tx1"/>
                </a:solidFill>
                <a:latin typeface="+mn-lt"/>
                <a:ea typeface="+mn-ea"/>
                <a:cs typeface="+mn-cs"/>
                <a:hlinkClick r:id="rId3" tooltip="Feature Driven Development"/>
              </a:rPr>
              <a:t>Build By Feature</a:t>
            </a:r>
            <a:r>
              <a:rPr lang="en-US" sz="1200" b="0" i="0" kern="1200" dirty="0" smtClean="0">
                <a:solidFill>
                  <a:schemeClr val="tx1"/>
                </a:solidFill>
                <a:latin typeface="+mn-lt"/>
                <a:ea typeface="+mn-ea"/>
                <a:cs typeface="+mn-cs"/>
              </a:rPr>
              <a:t> activity</a:t>
            </a:r>
            <a:endParaRPr lang="hr-HR" dirty="0" smtClean="0"/>
          </a:p>
          <a:p>
            <a:endParaRPr lang="hr-HR" dirty="0" smtClean="0"/>
          </a:p>
        </p:txBody>
      </p:sp>
      <p:sp>
        <p:nvSpPr>
          <p:cNvPr id="4" name="Slide Number Placeholder 3"/>
          <p:cNvSpPr>
            <a:spLocks noGrp="1"/>
          </p:cNvSpPr>
          <p:nvPr>
            <p:ph type="sldNum" sz="quarter" idx="10"/>
          </p:nvPr>
        </p:nvSpPr>
        <p:spPr/>
        <p:txBody>
          <a:bodyPr/>
          <a:lstStyle/>
          <a:p>
            <a:fld id="{FC24302C-B380-47CB-9F2A-372EBADAC952}" type="slidenum">
              <a:rPr lang="hr-HR" smtClean="0"/>
              <a:pPr/>
              <a:t>29</a:t>
            </a:fld>
            <a:endParaRPr lang="hr-HR"/>
          </a:p>
        </p:txBody>
      </p:sp>
    </p:spTree>
    <p:extLst>
      <p:ext uri="{BB962C8B-B14F-4D97-AF65-F5344CB8AC3E}">
        <p14:creationId xmlns:p14="http://schemas.microsoft.com/office/powerpoint/2010/main" xmlns="" val="3568549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30</a:t>
            </a:fld>
            <a:endParaRPr lang="hr-HR"/>
          </a:p>
        </p:txBody>
      </p:sp>
    </p:spTree>
    <p:extLst>
      <p:ext uri="{BB962C8B-B14F-4D97-AF65-F5344CB8AC3E}">
        <p14:creationId xmlns:p14="http://schemas.microsoft.com/office/powerpoint/2010/main" xmlns="" val="4102062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err="1" smtClean="0"/>
              <a:t>ScrumXP</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31</a:t>
            </a:fld>
            <a:endParaRPr lang="hr-HR"/>
          </a:p>
        </p:txBody>
      </p:sp>
    </p:spTree>
    <p:extLst>
      <p:ext uri="{BB962C8B-B14F-4D97-AF65-F5344CB8AC3E}">
        <p14:creationId xmlns:p14="http://schemas.microsoft.com/office/powerpoint/2010/main" xmlns="" val="2971698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a:t>
            </a:r>
            <a:r>
              <a:rPr lang="hr-HR" dirty="0" err="1" smtClean="0"/>
              <a:t>Dennis</a:t>
            </a:r>
            <a:r>
              <a:rPr lang="hr-HR" dirty="0" smtClean="0"/>
              <a:t> et.al,</a:t>
            </a:r>
            <a:r>
              <a:rPr lang="hr-HR" baseline="0" dirty="0" smtClean="0"/>
              <a:t> 2005)</a:t>
            </a:r>
          </a:p>
          <a:p>
            <a:r>
              <a:rPr lang="hr-HR" sz="1200" b="0" i="0" u="none" strike="noStrike" kern="1200" baseline="0" dirty="0" err="1" smtClean="0">
                <a:solidFill>
                  <a:schemeClr val="tx1"/>
                </a:solidFill>
                <a:latin typeface="+mn-lt"/>
                <a:ea typeface="+mn-ea"/>
                <a:cs typeface="+mn-cs"/>
              </a:rPr>
              <a:t>The</a:t>
            </a:r>
            <a:r>
              <a:rPr lang="hr-HR" sz="1200" b="0" i="0" u="none" strike="noStrike" kern="1200" baseline="0" dirty="0" smtClean="0">
                <a:solidFill>
                  <a:schemeClr val="tx1"/>
                </a:solidFill>
                <a:latin typeface="+mn-lt"/>
                <a:ea typeface="+mn-ea"/>
                <a:cs typeface="+mn-cs"/>
              </a:rPr>
              <a:t> minimalist OOSAD </a:t>
            </a:r>
            <a:r>
              <a:rPr lang="en-US" sz="1200" b="0" i="0" u="none" strike="noStrike" kern="1200" baseline="0" dirty="0" smtClean="0">
                <a:solidFill>
                  <a:schemeClr val="tx1"/>
                </a:solidFill>
                <a:latin typeface="+mn-lt"/>
                <a:ea typeface="+mn-ea"/>
                <a:cs typeface="+mn-cs"/>
              </a:rPr>
              <a:t>(MOOSAD) approach that we present in this section is based on the Unified Process as</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extended by the processes associated with the OPEN Process and the Object-Oriented</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Software Process approaches to object-oriented systems development. We also have</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included concepts from XP14 to help in controlling the complexity of the development</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process. Finally, due to the size and complexity of the UML, we only use a minimal set of</a:t>
            </a:r>
            <a:r>
              <a:rPr lang="hr-H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UML with our minimalist approach.15</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35</a:t>
            </a:fld>
            <a:endParaRPr lang="hr-HR"/>
          </a:p>
        </p:txBody>
      </p:sp>
    </p:spTree>
    <p:extLst>
      <p:ext uri="{BB962C8B-B14F-4D97-AF65-F5344CB8AC3E}">
        <p14:creationId xmlns:p14="http://schemas.microsoft.com/office/powerpoint/2010/main" xmlns="" val="580239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(Pressman, 2010, 77)</a:t>
            </a:r>
          </a:p>
          <a:p>
            <a:endParaRPr lang="en-US" dirty="0" smtClean="0"/>
          </a:p>
          <a:p>
            <a:r>
              <a:rPr lang="en-US" sz="1200" b="1" i="0" u="none" strike="noStrike" kern="1200" baseline="0" dirty="0" smtClean="0">
                <a:solidFill>
                  <a:schemeClr val="tx1"/>
                </a:solidFill>
                <a:latin typeface="+mn-lt"/>
                <a:ea typeface="+mn-ea"/>
                <a:cs typeface="+mn-cs"/>
              </a:rPr>
              <a:t>Readiness assessment. </a:t>
            </a:r>
            <a:r>
              <a:rPr lang="en-US" sz="1200" b="0" i="0" u="none" strike="noStrike" kern="1200" baseline="0" dirty="0" smtClean="0">
                <a:solidFill>
                  <a:schemeClr val="tx1"/>
                </a:solidFill>
                <a:latin typeface="+mn-lt"/>
                <a:ea typeface="+mn-ea"/>
                <a:cs typeface="+mn-cs"/>
              </a:rPr>
              <a:t>Prior to the initiation of an IXP project, the organization</a:t>
            </a:r>
          </a:p>
          <a:p>
            <a:r>
              <a:rPr lang="en-US" sz="1200" b="0" i="0" u="none" strike="noStrike" kern="1200" baseline="0" dirty="0" smtClean="0">
                <a:solidFill>
                  <a:schemeClr val="tx1"/>
                </a:solidFill>
                <a:latin typeface="+mn-lt"/>
                <a:ea typeface="+mn-ea"/>
                <a:cs typeface="+mn-cs"/>
              </a:rPr>
              <a:t>should conduct a </a:t>
            </a:r>
            <a:r>
              <a:rPr lang="en-US" sz="1200" b="0" i="1" u="none" strike="noStrike" kern="1200" baseline="0" dirty="0" smtClean="0">
                <a:solidFill>
                  <a:schemeClr val="tx1"/>
                </a:solidFill>
                <a:latin typeface="+mn-lt"/>
                <a:ea typeface="+mn-ea"/>
                <a:cs typeface="+mn-cs"/>
              </a:rPr>
              <a:t>readiness assessment. </a:t>
            </a:r>
            <a:r>
              <a:rPr lang="en-US" sz="1200" b="0" i="0" u="none" strike="noStrike" kern="1200" baseline="0" dirty="0" smtClean="0">
                <a:solidFill>
                  <a:schemeClr val="tx1"/>
                </a:solidFill>
                <a:latin typeface="+mn-lt"/>
                <a:ea typeface="+mn-ea"/>
                <a:cs typeface="+mn-cs"/>
              </a:rPr>
              <a:t>The assessment ascertains</a:t>
            </a:r>
          </a:p>
          <a:p>
            <a:r>
              <a:rPr lang="en-US" sz="1200" b="0" i="0" u="none" strike="noStrike" kern="1200" baseline="0" dirty="0" smtClean="0">
                <a:solidFill>
                  <a:schemeClr val="tx1"/>
                </a:solidFill>
                <a:latin typeface="+mn-lt"/>
                <a:ea typeface="+mn-ea"/>
                <a:cs typeface="+mn-cs"/>
              </a:rPr>
              <a:t>whether (1) an appropriate development environment exists to support IXP,</a:t>
            </a:r>
          </a:p>
          <a:p>
            <a:r>
              <a:rPr lang="en-US" sz="1200" b="0" i="0" u="none" strike="noStrike" kern="1200" baseline="0" dirty="0" smtClean="0">
                <a:solidFill>
                  <a:schemeClr val="tx1"/>
                </a:solidFill>
                <a:latin typeface="+mn-lt"/>
                <a:ea typeface="+mn-ea"/>
                <a:cs typeface="+mn-cs"/>
              </a:rPr>
              <a:t>(2) the team will be populated by the proper set of stakeholders, (3) the organization</a:t>
            </a:r>
          </a:p>
          <a:p>
            <a:r>
              <a:rPr lang="en-US" sz="1200" b="0" i="0" u="none" strike="noStrike" kern="1200" baseline="0" dirty="0" smtClean="0">
                <a:solidFill>
                  <a:schemeClr val="tx1"/>
                </a:solidFill>
                <a:latin typeface="+mn-lt"/>
                <a:ea typeface="+mn-ea"/>
                <a:cs typeface="+mn-cs"/>
              </a:rPr>
              <a:t>has a distinct quality program and supports continuous improvement,</a:t>
            </a:r>
          </a:p>
          <a:p>
            <a:r>
              <a:rPr lang="en-US" sz="1200" b="0" i="0" u="none" strike="noStrike" kern="1200" baseline="0" dirty="0" smtClean="0">
                <a:solidFill>
                  <a:schemeClr val="tx1"/>
                </a:solidFill>
                <a:latin typeface="+mn-lt"/>
                <a:ea typeface="+mn-ea"/>
                <a:cs typeface="+mn-cs"/>
              </a:rPr>
              <a:t>(4) the organizational culture will support the new values of an agile</a:t>
            </a:r>
          </a:p>
          <a:p>
            <a:r>
              <a:rPr lang="en-US" sz="1200" b="0" i="0" u="none" strike="noStrike" kern="1200" baseline="0" dirty="0" smtClean="0">
                <a:solidFill>
                  <a:schemeClr val="tx1"/>
                </a:solidFill>
                <a:latin typeface="+mn-lt"/>
                <a:ea typeface="+mn-ea"/>
                <a:cs typeface="+mn-cs"/>
              </a:rPr>
              <a:t>team, and (5) the broader project community will be populated appropriately.</a:t>
            </a:r>
          </a:p>
          <a:p>
            <a:r>
              <a:rPr lang="en-US" sz="1200" b="1" i="0" u="none" strike="noStrike" kern="1200" baseline="0" dirty="0" smtClean="0">
                <a:solidFill>
                  <a:schemeClr val="tx1"/>
                </a:solidFill>
                <a:latin typeface="+mn-lt"/>
                <a:ea typeface="+mn-ea"/>
                <a:cs typeface="+mn-cs"/>
              </a:rPr>
              <a:t>Project community. </a:t>
            </a:r>
            <a:r>
              <a:rPr lang="en-US" sz="1200" b="0" i="0" u="none" strike="noStrike" kern="1200" baseline="0" dirty="0" smtClean="0">
                <a:solidFill>
                  <a:schemeClr val="tx1"/>
                </a:solidFill>
                <a:latin typeface="+mn-lt"/>
                <a:ea typeface="+mn-ea"/>
                <a:cs typeface="+mn-cs"/>
              </a:rPr>
              <a:t>Classic XP suggests that the right people be used to</a:t>
            </a:r>
          </a:p>
          <a:p>
            <a:r>
              <a:rPr lang="en-US" sz="1200" b="0" i="0" u="none" strike="noStrike" kern="1200" baseline="0" dirty="0" smtClean="0">
                <a:solidFill>
                  <a:schemeClr val="tx1"/>
                </a:solidFill>
                <a:latin typeface="+mn-lt"/>
                <a:ea typeface="+mn-ea"/>
                <a:cs typeface="+mn-cs"/>
              </a:rPr>
              <a:t>populate the agile team to ensure success. The implication is that people on</a:t>
            </a:r>
          </a:p>
          <a:p>
            <a:r>
              <a:rPr lang="en-US" sz="1200" b="0" i="0" u="none" strike="noStrike" kern="1200" baseline="0" dirty="0" smtClean="0">
                <a:solidFill>
                  <a:schemeClr val="tx1"/>
                </a:solidFill>
                <a:latin typeface="+mn-lt"/>
                <a:ea typeface="+mn-ea"/>
                <a:cs typeface="+mn-cs"/>
              </a:rPr>
              <a:t>the team must be well-trained, adaptable and skilled, and have the proper</a:t>
            </a:r>
          </a:p>
          <a:p>
            <a:r>
              <a:rPr lang="en-US" sz="1200" b="0" i="0" u="none" strike="noStrike" kern="1200" baseline="0" dirty="0" smtClean="0">
                <a:solidFill>
                  <a:schemeClr val="tx1"/>
                </a:solidFill>
                <a:latin typeface="+mn-lt"/>
                <a:ea typeface="+mn-ea"/>
                <a:cs typeface="+mn-cs"/>
              </a:rPr>
              <a:t>temperament to contribute to a self-organizing team. When XP is to be</a:t>
            </a:r>
          </a:p>
          <a:p>
            <a:r>
              <a:rPr lang="en-US" sz="1200" b="0" i="0" u="none" strike="noStrike" kern="1200" baseline="0" dirty="0" smtClean="0">
                <a:solidFill>
                  <a:schemeClr val="tx1"/>
                </a:solidFill>
                <a:latin typeface="+mn-lt"/>
                <a:ea typeface="+mn-ea"/>
                <a:cs typeface="+mn-cs"/>
              </a:rPr>
              <a:t>applied for a significant project in a large organization, the concept of the</a:t>
            </a:r>
          </a:p>
          <a:p>
            <a:r>
              <a:rPr lang="en-US" sz="1200" b="0" i="0" u="none" strike="noStrike" kern="1200" baseline="0" dirty="0" smtClean="0">
                <a:solidFill>
                  <a:schemeClr val="tx1"/>
                </a:solidFill>
                <a:latin typeface="+mn-lt"/>
                <a:ea typeface="+mn-ea"/>
                <a:cs typeface="+mn-cs"/>
              </a:rPr>
              <a:t>“team” should morph into that of a </a:t>
            </a:r>
            <a:r>
              <a:rPr lang="en-US" sz="1200" b="0" i="1" u="none" strike="noStrike" kern="1200" baseline="0" dirty="0" smtClean="0">
                <a:solidFill>
                  <a:schemeClr val="tx1"/>
                </a:solidFill>
                <a:latin typeface="+mn-lt"/>
                <a:ea typeface="+mn-ea"/>
                <a:cs typeface="+mn-cs"/>
              </a:rPr>
              <a:t>community. </a:t>
            </a:r>
            <a:r>
              <a:rPr lang="en-US" sz="1200" b="0" i="0" u="none" strike="noStrike" kern="1200" baseline="0" dirty="0" smtClean="0">
                <a:solidFill>
                  <a:schemeClr val="tx1"/>
                </a:solidFill>
                <a:latin typeface="+mn-lt"/>
                <a:ea typeface="+mn-ea"/>
                <a:cs typeface="+mn-cs"/>
              </a:rPr>
              <a:t>A community may have a</a:t>
            </a:r>
          </a:p>
          <a:p>
            <a:r>
              <a:rPr lang="en-US" sz="1200" b="0" i="0" u="none" strike="noStrike" kern="1200" baseline="0" dirty="0" smtClean="0">
                <a:solidFill>
                  <a:schemeClr val="tx1"/>
                </a:solidFill>
                <a:latin typeface="+mn-lt"/>
                <a:ea typeface="+mn-ea"/>
                <a:cs typeface="+mn-cs"/>
              </a:rPr>
              <a:t>technologist and customers who are central to the success of a project as</a:t>
            </a:r>
          </a:p>
          <a:p>
            <a:r>
              <a:rPr lang="en-US" sz="1200" b="0" i="0" u="none" strike="noStrike" kern="1200" baseline="0" dirty="0" smtClean="0">
                <a:solidFill>
                  <a:schemeClr val="tx1"/>
                </a:solidFill>
                <a:latin typeface="+mn-lt"/>
                <a:ea typeface="+mn-ea"/>
                <a:cs typeface="+mn-cs"/>
              </a:rPr>
              <a:t>well as many other stakeholders (e.g., legal staff, quality auditors, manufacturing</a:t>
            </a:r>
          </a:p>
          <a:p>
            <a:r>
              <a:rPr lang="en-US" sz="1200" b="0" i="0" u="none" strike="noStrike" kern="1200" baseline="0" dirty="0" smtClean="0">
                <a:solidFill>
                  <a:schemeClr val="tx1"/>
                </a:solidFill>
                <a:latin typeface="+mn-lt"/>
                <a:ea typeface="+mn-ea"/>
                <a:cs typeface="+mn-cs"/>
              </a:rPr>
              <a:t>or sales types) who “are often at the periphery of an IXP project yet</a:t>
            </a:r>
          </a:p>
          <a:p>
            <a:r>
              <a:rPr lang="en-US" sz="1200" b="0" i="0" u="none" strike="noStrike" kern="1200" baseline="0" dirty="0" smtClean="0">
                <a:solidFill>
                  <a:schemeClr val="tx1"/>
                </a:solidFill>
                <a:latin typeface="+mn-lt"/>
                <a:ea typeface="+mn-ea"/>
                <a:cs typeface="+mn-cs"/>
              </a:rPr>
              <a:t>they may play important roles on the project” [Ker05]. In IXP, the community</a:t>
            </a:r>
          </a:p>
          <a:p>
            <a:r>
              <a:rPr lang="en-US" sz="1200" b="0" i="0" u="none" strike="noStrike" kern="1200" baseline="0" dirty="0" smtClean="0">
                <a:solidFill>
                  <a:schemeClr val="tx1"/>
                </a:solidFill>
                <a:latin typeface="+mn-lt"/>
                <a:ea typeface="+mn-ea"/>
                <a:cs typeface="+mn-cs"/>
              </a:rPr>
              <a:t>members and their roles should be explicitly defined and mechanisms for</a:t>
            </a:r>
          </a:p>
          <a:p>
            <a:r>
              <a:rPr lang="en-US" sz="1200" b="0" i="0" u="none" strike="noStrike" kern="1200" baseline="0" dirty="0" smtClean="0">
                <a:solidFill>
                  <a:schemeClr val="tx1"/>
                </a:solidFill>
                <a:latin typeface="+mn-lt"/>
                <a:ea typeface="+mn-ea"/>
                <a:cs typeface="+mn-cs"/>
              </a:rPr>
              <a:t>communication and coordination between community members should be</a:t>
            </a:r>
          </a:p>
          <a:p>
            <a:r>
              <a:rPr lang="hr-HR" sz="1200" b="0" i="0" u="none" strike="noStrike" kern="1200" baseline="0" dirty="0" err="1" smtClean="0">
                <a:solidFill>
                  <a:schemeClr val="tx1"/>
                </a:solidFill>
                <a:latin typeface="+mn-lt"/>
                <a:ea typeface="+mn-ea"/>
                <a:cs typeface="+mn-cs"/>
              </a:rPr>
              <a:t>established</a:t>
            </a:r>
            <a:r>
              <a:rPr lang="hr-HR" sz="1200" b="0" i="0" u="none" strike="noStrike" kern="1200" baseline="0" dirty="0" smtClean="0">
                <a:solidFill>
                  <a:schemeClr val="tx1"/>
                </a:solidFill>
                <a:latin typeface="+mn-lt"/>
                <a:ea typeface="+mn-ea"/>
                <a:cs typeface="+mn-cs"/>
              </a:rPr>
              <a:t>.</a:t>
            </a:r>
          </a:p>
          <a:p>
            <a:r>
              <a:rPr lang="en-US" sz="1200" b="1" i="0" u="none" strike="noStrike" kern="1200" baseline="0" dirty="0" smtClean="0">
                <a:solidFill>
                  <a:schemeClr val="tx1"/>
                </a:solidFill>
                <a:latin typeface="+mn-lt"/>
                <a:ea typeface="+mn-ea"/>
                <a:cs typeface="+mn-cs"/>
              </a:rPr>
              <a:t>Project chartering. </a:t>
            </a:r>
            <a:r>
              <a:rPr lang="en-US" sz="1200" b="0" i="0" u="none" strike="noStrike" kern="1200" baseline="0" dirty="0" smtClean="0">
                <a:solidFill>
                  <a:schemeClr val="tx1"/>
                </a:solidFill>
                <a:latin typeface="+mn-lt"/>
                <a:ea typeface="+mn-ea"/>
                <a:cs typeface="+mn-cs"/>
              </a:rPr>
              <a:t>The IXP team assesses the project itself to determine</a:t>
            </a:r>
          </a:p>
          <a:p>
            <a:r>
              <a:rPr lang="en-US" sz="1200" b="0" i="0" u="none" strike="noStrike" kern="1200" baseline="0" dirty="0" smtClean="0">
                <a:solidFill>
                  <a:schemeClr val="tx1"/>
                </a:solidFill>
                <a:latin typeface="+mn-lt"/>
                <a:ea typeface="+mn-ea"/>
                <a:cs typeface="+mn-cs"/>
              </a:rPr>
              <a:t>whether an appropriate business justification for the project exists and</a:t>
            </a:r>
          </a:p>
          <a:p>
            <a:r>
              <a:rPr lang="en-US" sz="1200" b="0" i="0" u="none" strike="noStrike" kern="1200" baseline="0" dirty="0" smtClean="0">
                <a:solidFill>
                  <a:schemeClr val="tx1"/>
                </a:solidFill>
                <a:latin typeface="+mn-lt"/>
                <a:ea typeface="+mn-ea"/>
                <a:cs typeface="+mn-cs"/>
              </a:rPr>
              <a:t>whether the project will further the overall goals and objectives of the organization. Chartering also examines the context of the project to determine</a:t>
            </a:r>
          </a:p>
          <a:p>
            <a:r>
              <a:rPr lang="en-US" sz="1200" b="0" i="0" u="none" strike="noStrike" kern="1200" baseline="0" dirty="0" smtClean="0">
                <a:solidFill>
                  <a:schemeClr val="tx1"/>
                </a:solidFill>
                <a:latin typeface="+mn-lt"/>
                <a:ea typeface="+mn-ea"/>
                <a:cs typeface="+mn-cs"/>
              </a:rPr>
              <a:t>how it complements, extends, or replaces existing systems or</a:t>
            </a:r>
          </a:p>
          <a:p>
            <a:r>
              <a:rPr lang="hr-HR" sz="1200" b="0" i="0" u="none" strike="noStrike" kern="1200" baseline="0" dirty="0" err="1" smtClean="0">
                <a:solidFill>
                  <a:schemeClr val="tx1"/>
                </a:solidFill>
                <a:latin typeface="+mn-lt"/>
                <a:ea typeface="+mn-ea"/>
                <a:cs typeface="+mn-cs"/>
              </a:rPr>
              <a:t>processes</a:t>
            </a:r>
            <a:r>
              <a:rPr lang="hr-HR" sz="1200" b="0" i="0" u="none" strike="noStrike" kern="1200" baseline="0" dirty="0" smtClean="0">
                <a:solidFill>
                  <a:schemeClr val="tx1"/>
                </a:solidFill>
                <a:latin typeface="+mn-lt"/>
                <a:ea typeface="+mn-ea"/>
                <a:cs typeface="+mn-cs"/>
              </a:rPr>
              <a:t>.</a:t>
            </a:r>
          </a:p>
          <a:p>
            <a:r>
              <a:rPr lang="en-US" sz="1200" b="1" i="0" u="none" strike="noStrike" kern="1200" baseline="0" dirty="0" smtClean="0">
                <a:solidFill>
                  <a:schemeClr val="tx1"/>
                </a:solidFill>
                <a:latin typeface="+mn-lt"/>
                <a:ea typeface="+mn-ea"/>
                <a:cs typeface="+mn-cs"/>
              </a:rPr>
              <a:t>Test-driven management. </a:t>
            </a:r>
            <a:r>
              <a:rPr lang="en-US" sz="1200" b="0" i="0" u="none" strike="noStrike" kern="1200" baseline="0" dirty="0" smtClean="0">
                <a:solidFill>
                  <a:schemeClr val="tx1"/>
                </a:solidFill>
                <a:latin typeface="+mn-lt"/>
                <a:ea typeface="+mn-ea"/>
                <a:cs typeface="+mn-cs"/>
              </a:rPr>
              <a:t>An IXP project requires measurable criteria for</a:t>
            </a:r>
          </a:p>
          <a:p>
            <a:r>
              <a:rPr lang="en-US" sz="1200" b="0" i="0" u="none" strike="noStrike" kern="1200" baseline="0" dirty="0" smtClean="0">
                <a:solidFill>
                  <a:schemeClr val="tx1"/>
                </a:solidFill>
                <a:latin typeface="+mn-lt"/>
                <a:ea typeface="+mn-ea"/>
                <a:cs typeface="+mn-cs"/>
              </a:rPr>
              <a:t>assessing the state of the project and the progress that has been made to</a:t>
            </a:r>
          </a:p>
          <a:p>
            <a:r>
              <a:rPr lang="en-US" sz="1200" b="0" i="0" u="none" strike="noStrike" kern="1200" baseline="0" dirty="0" smtClean="0">
                <a:solidFill>
                  <a:schemeClr val="tx1"/>
                </a:solidFill>
                <a:latin typeface="+mn-lt"/>
                <a:ea typeface="+mn-ea"/>
                <a:cs typeface="+mn-cs"/>
              </a:rPr>
              <a:t>date. Test-driven management establishes a series of measurable “destinations”</a:t>
            </a:r>
          </a:p>
          <a:p>
            <a:r>
              <a:rPr lang="en-US" sz="1200" b="0" i="0" u="none" strike="noStrike" kern="1200" baseline="0" dirty="0" smtClean="0">
                <a:solidFill>
                  <a:schemeClr val="tx1"/>
                </a:solidFill>
                <a:latin typeface="+mn-lt"/>
                <a:ea typeface="+mn-ea"/>
                <a:cs typeface="+mn-cs"/>
              </a:rPr>
              <a:t>[Ker05] and then defines mechanisms for determining whether or not</a:t>
            </a:r>
          </a:p>
          <a:p>
            <a:r>
              <a:rPr lang="en-US" sz="1200" b="0" i="0" u="none" strike="noStrike" kern="1200" baseline="0" dirty="0" smtClean="0">
                <a:solidFill>
                  <a:schemeClr val="tx1"/>
                </a:solidFill>
                <a:latin typeface="+mn-lt"/>
                <a:ea typeface="+mn-ea"/>
                <a:cs typeface="+mn-cs"/>
              </a:rPr>
              <a:t>these destinations have been reached.</a:t>
            </a:r>
          </a:p>
          <a:p>
            <a:r>
              <a:rPr lang="en-US" sz="1200" b="1" i="0" u="none" strike="noStrike" kern="1200" baseline="0" dirty="0" smtClean="0">
                <a:solidFill>
                  <a:schemeClr val="tx1"/>
                </a:solidFill>
                <a:latin typeface="+mn-lt"/>
                <a:ea typeface="+mn-ea"/>
                <a:cs typeface="+mn-cs"/>
              </a:rPr>
              <a:t>Retrospectives. </a:t>
            </a:r>
            <a:r>
              <a:rPr lang="en-US" sz="1200" b="0" i="0" u="none" strike="noStrike" kern="1200" baseline="0" dirty="0" smtClean="0">
                <a:solidFill>
                  <a:schemeClr val="tx1"/>
                </a:solidFill>
                <a:latin typeface="+mn-lt"/>
                <a:ea typeface="+mn-ea"/>
                <a:cs typeface="+mn-cs"/>
              </a:rPr>
              <a:t>An IXP team conducts a specialized technical review</a:t>
            </a:r>
          </a:p>
          <a:p>
            <a:r>
              <a:rPr lang="en-US" sz="1200" b="0" i="0" u="none" strike="noStrike" kern="1200" baseline="0" dirty="0" smtClean="0">
                <a:solidFill>
                  <a:schemeClr val="tx1"/>
                </a:solidFill>
                <a:latin typeface="+mn-lt"/>
                <a:ea typeface="+mn-ea"/>
                <a:cs typeface="+mn-cs"/>
              </a:rPr>
              <a:t>(Chapter 15) after a software increment is delivered. Called a </a:t>
            </a:r>
            <a:r>
              <a:rPr lang="en-US" sz="1200" b="0" i="1" u="none" strike="noStrike" kern="1200" baseline="0" dirty="0" smtClean="0">
                <a:solidFill>
                  <a:schemeClr val="tx1"/>
                </a:solidFill>
                <a:latin typeface="+mn-lt"/>
                <a:ea typeface="+mn-ea"/>
                <a:cs typeface="+mn-cs"/>
              </a:rPr>
              <a:t>retrospective,</a:t>
            </a:r>
          </a:p>
          <a:p>
            <a:r>
              <a:rPr lang="en-US" sz="1200" b="0" i="0" u="none" strike="noStrike" kern="1200" baseline="0" dirty="0" smtClean="0">
                <a:solidFill>
                  <a:schemeClr val="tx1"/>
                </a:solidFill>
                <a:latin typeface="+mn-lt"/>
                <a:ea typeface="+mn-ea"/>
                <a:cs typeface="+mn-cs"/>
              </a:rPr>
              <a:t>the review examines “issues, events, and lessons-learned” [Ker05] across a</a:t>
            </a:r>
          </a:p>
          <a:p>
            <a:r>
              <a:rPr lang="en-US" sz="1200" b="0" i="0" u="none" strike="noStrike" kern="1200" baseline="0" dirty="0" smtClean="0">
                <a:solidFill>
                  <a:schemeClr val="tx1"/>
                </a:solidFill>
                <a:latin typeface="+mn-lt"/>
                <a:ea typeface="+mn-ea"/>
                <a:cs typeface="+mn-cs"/>
              </a:rPr>
              <a:t>software increment and/or the entire software release. The intent is to</a:t>
            </a:r>
          </a:p>
          <a:p>
            <a:r>
              <a:rPr lang="hr-HR" sz="1200" b="0" i="0" u="none" strike="noStrike" kern="1200" baseline="0" dirty="0" err="1" smtClean="0">
                <a:solidFill>
                  <a:schemeClr val="tx1"/>
                </a:solidFill>
                <a:latin typeface="+mn-lt"/>
                <a:ea typeface="+mn-ea"/>
                <a:cs typeface="+mn-cs"/>
              </a:rPr>
              <a:t>improve</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the</a:t>
            </a:r>
            <a:r>
              <a:rPr lang="hr-HR" sz="1200" b="0" i="0" u="none" strike="noStrike" kern="1200" baseline="0" dirty="0" smtClean="0">
                <a:solidFill>
                  <a:schemeClr val="tx1"/>
                </a:solidFill>
                <a:latin typeface="+mn-lt"/>
                <a:ea typeface="+mn-ea"/>
                <a:cs typeface="+mn-cs"/>
              </a:rPr>
              <a:t> IXP </a:t>
            </a:r>
            <a:r>
              <a:rPr lang="hr-HR" sz="1200" b="0" i="0" u="none" strike="noStrike" kern="1200" baseline="0" dirty="0" err="1" smtClean="0">
                <a:solidFill>
                  <a:schemeClr val="tx1"/>
                </a:solidFill>
                <a:latin typeface="+mn-lt"/>
                <a:ea typeface="+mn-ea"/>
                <a:cs typeface="+mn-cs"/>
              </a:rPr>
              <a:t>process</a:t>
            </a:r>
            <a:r>
              <a:rPr lang="hr-HR" sz="1200" b="0" i="0" u="none" strike="noStrike" kern="1200" baseline="0" dirty="0" smtClean="0">
                <a:solidFill>
                  <a:schemeClr val="tx1"/>
                </a:solidFill>
                <a:latin typeface="+mn-lt"/>
                <a:ea typeface="+mn-ea"/>
                <a:cs typeface="+mn-cs"/>
              </a:rPr>
              <a:t>.</a:t>
            </a:r>
          </a:p>
          <a:p>
            <a:r>
              <a:rPr lang="en-US" sz="1200" b="1" i="0" u="none" strike="noStrike" kern="1200" baseline="0" dirty="0" smtClean="0">
                <a:solidFill>
                  <a:schemeClr val="tx1"/>
                </a:solidFill>
                <a:latin typeface="+mn-lt"/>
                <a:ea typeface="+mn-ea"/>
                <a:cs typeface="+mn-cs"/>
              </a:rPr>
              <a:t>Continuous learning. </a:t>
            </a:r>
            <a:r>
              <a:rPr lang="en-US" sz="1200" b="0" i="0" u="none" strike="noStrike" kern="1200" baseline="0" dirty="0" smtClean="0">
                <a:solidFill>
                  <a:schemeClr val="tx1"/>
                </a:solidFill>
                <a:latin typeface="+mn-lt"/>
                <a:ea typeface="+mn-ea"/>
                <a:cs typeface="+mn-cs"/>
              </a:rPr>
              <a:t>Because learning is a vital part of continuous</a:t>
            </a:r>
          </a:p>
          <a:p>
            <a:r>
              <a:rPr lang="en-US" sz="1200" b="0" i="0" u="none" strike="noStrike" kern="1200" baseline="0" dirty="0" smtClean="0">
                <a:solidFill>
                  <a:schemeClr val="tx1"/>
                </a:solidFill>
                <a:latin typeface="+mn-lt"/>
                <a:ea typeface="+mn-ea"/>
                <a:cs typeface="+mn-cs"/>
              </a:rPr>
              <a:t>process improvement, members of the XP team are encouraged (and possibly,</a:t>
            </a:r>
          </a:p>
          <a:p>
            <a:r>
              <a:rPr lang="en-US" sz="1200" b="0" i="0" u="none" strike="noStrike" kern="1200" baseline="0" dirty="0" smtClean="0">
                <a:solidFill>
                  <a:schemeClr val="tx1"/>
                </a:solidFill>
                <a:latin typeface="+mn-lt"/>
                <a:ea typeface="+mn-ea"/>
                <a:cs typeface="+mn-cs"/>
              </a:rPr>
              <a:t>incented) to learn new methods and techniques that can lead to a </a:t>
            </a:r>
            <a:r>
              <a:rPr lang="en-US" sz="1200" b="0" i="0" u="none" strike="noStrike" kern="1200" baseline="0" dirty="0" err="1" smtClean="0">
                <a:solidFill>
                  <a:schemeClr val="tx1"/>
                </a:solidFill>
                <a:latin typeface="+mn-lt"/>
                <a:ea typeface="+mn-ea"/>
                <a:cs typeface="+mn-cs"/>
              </a:rPr>
              <a:t>higherquality</a:t>
            </a:r>
            <a:endParaRPr lang="en-US" sz="1200" b="0" i="0" u="none" strike="noStrike" kern="1200" baseline="0" dirty="0" smtClean="0">
              <a:solidFill>
                <a:schemeClr val="tx1"/>
              </a:solidFill>
              <a:latin typeface="+mn-lt"/>
              <a:ea typeface="+mn-ea"/>
              <a:cs typeface="+mn-cs"/>
            </a:endParaRPr>
          </a:p>
          <a:p>
            <a:r>
              <a:rPr lang="hr-HR" sz="1200" b="0" i="0" u="none" strike="noStrike" kern="1200" baseline="0" dirty="0" err="1" smtClean="0">
                <a:solidFill>
                  <a:schemeClr val="tx1"/>
                </a:solidFill>
                <a:latin typeface="+mn-lt"/>
                <a:ea typeface="+mn-ea"/>
                <a:cs typeface="+mn-cs"/>
              </a:rPr>
              <a:t>product</a:t>
            </a:r>
            <a:r>
              <a:rPr lang="hr-HR"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addition to the six new practices discussed, IXP modifies a number of existing</a:t>
            </a:r>
          </a:p>
          <a:p>
            <a:r>
              <a:rPr lang="en-US" sz="1200" b="0" i="0" u="none" strike="noStrike" kern="1200" baseline="0" dirty="0" smtClean="0">
                <a:solidFill>
                  <a:schemeClr val="tx1"/>
                </a:solidFill>
                <a:latin typeface="+mn-lt"/>
                <a:ea typeface="+mn-ea"/>
                <a:cs typeface="+mn-cs"/>
              </a:rPr>
              <a:t>XP practices. </a:t>
            </a:r>
            <a:r>
              <a:rPr lang="en-US" sz="1200" b="0" i="1" u="none" strike="noStrike" kern="1200" baseline="0" dirty="0" smtClean="0">
                <a:solidFill>
                  <a:schemeClr val="tx1"/>
                </a:solidFill>
                <a:latin typeface="+mn-lt"/>
                <a:ea typeface="+mn-ea"/>
                <a:cs typeface="+mn-cs"/>
              </a:rPr>
              <a:t>Story-driven development </a:t>
            </a:r>
            <a:r>
              <a:rPr lang="en-US" sz="1200" b="0" i="0" u="none" strike="noStrike" kern="1200" baseline="0" dirty="0" smtClean="0">
                <a:solidFill>
                  <a:schemeClr val="tx1"/>
                </a:solidFill>
                <a:latin typeface="+mn-lt"/>
                <a:ea typeface="+mn-ea"/>
                <a:cs typeface="+mn-cs"/>
              </a:rPr>
              <a:t>(SDD) insists that stories for acceptance tests</a:t>
            </a:r>
          </a:p>
          <a:p>
            <a:r>
              <a:rPr lang="en-US" sz="1200" b="0" i="0" u="none" strike="noStrike" kern="1200" baseline="0" dirty="0" smtClean="0">
                <a:solidFill>
                  <a:schemeClr val="tx1"/>
                </a:solidFill>
                <a:latin typeface="+mn-lt"/>
                <a:ea typeface="+mn-ea"/>
                <a:cs typeface="+mn-cs"/>
              </a:rPr>
              <a:t>be written before a single line of code is generated. </a:t>
            </a:r>
            <a:r>
              <a:rPr lang="en-US" sz="1200" b="0" i="1" u="none" strike="noStrike" kern="1200" baseline="0" dirty="0" smtClean="0">
                <a:solidFill>
                  <a:schemeClr val="tx1"/>
                </a:solidFill>
                <a:latin typeface="+mn-lt"/>
                <a:ea typeface="+mn-ea"/>
                <a:cs typeface="+mn-cs"/>
              </a:rPr>
              <a:t>Domain-driven design </a:t>
            </a:r>
            <a:r>
              <a:rPr lang="en-US" sz="1200" b="0" i="0" u="none" strike="noStrike" kern="1200" baseline="0" dirty="0" smtClean="0">
                <a:solidFill>
                  <a:schemeClr val="tx1"/>
                </a:solidFill>
                <a:latin typeface="+mn-lt"/>
                <a:ea typeface="+mn-ea"/>
                <a:cs typeface="+mn-cs"/>
              </a:rPr>
              <a:t>(DDD) is</a:t>
            </a:r>
          </a:p>
          <a:p>
            <a:r>
              <a:rPr lang="en-US" sz="1200" b="0" i="0" u="none" strike="noStrike" kern="1200" baseline="0" dirty="0" smtClean="0">
                <a:solidFill>
                  <a:schemeClr val="tx1"/>
                </a:solidFill>
                <a:latin typeface="+mn-lt"/>
                <a:ea typeface="+mn-ea"/>
                <a:cs typeface="+mn-cs"/>
              </a:rPr>
              <a:t>an improvement on the “system metaphor” concept used in XP. DDD [Eva03] suggests</a:t>
            </a:r>
          </a:p>
          <a:p>
            <a:r>
              <a:rPr lang="en-US" sz="1200" b="0" i="0" u="none" strike="noStrike" kern="1200" baseline="0" dirty="0" smtClean="0">
                <a:solidFill>
                  <a:schemeClr val="tx1"/>
                </a:solidFill>
                <a:latin typeface="+mn-lt"/>
                <a:ea typeface="+mn-ea"/>
                <a:cs typeface="+mn-cs"/>
              </a:rPr>
              <a:t>the evolutionary creation of a domain model that “accurately represents how</a:t>
            </a:r>
          </a:p>
          <a:p>
            <a:r>
              <a:rPr lang="en-US" sz="1200" b="0" i="0" u="none" strike="noStrike" kern="1200" baseline="0" dirty="0" smtClean="0">
                <a:solidFill>
                  <a:schemeClr val="tx1"/>
                </a:solidFill>
                <a:latin typeface="+mn-lt"/>
                <a:ea typeface="+mn-ea"/>
                <a:cs typeface="+mn-cs"/>
              </a:rPr>
              <a:t>domain experts think about their subject” [Ker05]. </a:t>
            </a:r>
            <a:r>
              <a:rPr lang="en-US" sz="1200" b="0" i="1" u="none" strike="noStrike" kern="1200" baseline="0" dirty="0" smtClean="0">
                <a:solidFill>
                  <a:schemeClr val="tx1"/>
                </a:solidFill>
                <a:latin typeface="+mn-lt"/>
                <a:ea typeface="+mn-ea"/>
                <a:cs typeface="+mn-cs"/>
              </a:rPr>
              <a:t>Pairing </a:t>
            </a:r>
            <a:r>
              <a:rPr lang="en-US" sz="1200" b="0" i="0" u="none" strike="noStrike" kern="1200" baseline="0" dirty="0" smtClean="0">
                <a:solidFill>
                  <a:schemeClr val="tx1"/>
                </a:solidFill>
                <a:latin typeface="+mn-lt"/>
                <a:ea typeface="+mn-ea"/>
                <a:cs typeface="+mn-cs"/>
              </a:rPr>
              <a:t>extends the XP </a:t>
            </a:r>
            <a:r>
              <a:rPr lang="en-US" sz="1200" b="0" i="0" u="none" strike="noStrike" kern="1200" baseline="0" dirty="0" err="1" smtClean="0">
                <a:solidFill>
                  <a:schemeClr val="tx1"/>
                </a:solidFill>
                <a:latin typeface="+mn-lt"/>
                <a:ea typeface="+mn-ea"/>
                <a:cs typeface="+mn-cs"/>
              </a:rPr>
              <a:t>pairprogramming</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concept to include managers and other stakeholders. The intent is to</a:t>
            </a:r>
          </a:p>
          <a:p>
            <a:r>
              <a:rPr lang="en-US" sz="1200" b="0" i="0" u="none" strike="noStrike" kern="1200" baseline="0" dirty="0" smtClean="0">
                <a:solidFill>
                  <a:schemeClr val="tx1"/>
                </a:solidFill>
                <a:latin typeface="+mn-lt"/>
                <a:ea typeface="+mn-ea"/>
                <a:cs typeface="+mn-cs"/>
              </a:rPr>
              <a:t>improve knowledge sharing among XP team members who may not be directly involved</a:t>
            </a:r>
          </a:p>
          <a:p>
            <a:r>
              <a:rPr lang="en-US" sz="1200" b="0" i="0" u="none" strike="noStrike" kern="1200" baseline="0" dirty="0" smtClean="0">
                <a:solidFill>
                  <a:schemeClr val="tx1"/>
                </a:solidFill>
                <a:latin typeface="+mn-lt"/>
                <a:ea typeface="+mn-ea"/>
                <a:cs typeface="+mn-cs"/>
              </a:rPr>
              <a:t>in technical development. </a:t>
            </a:r>
            <a:r>
              <a:rPr lang="en-US" sz="1200" b="0" i="1" u="none" strike="noStrike" kern="1200" baseline="0" dirty="0" smtClean="0">
                <a:solidFill>
                  <a:schemeClr val="tx1"/>
                </a:solidFill>
                <a:latin typeface="+mn-lt"/>
                <a:ea typeface="+mn-ea"/>
                <a:cs typeface="+mn-cs"/>
              </a:rPr>
              <a:t>Iterative usability </a:t>
            </a:r>
            <a:r>
              <a:rPr lang="en-US" sz="1200" b="0" i="0" u="none" strike="noStrike" kern="1200" baseline="0" dirty="0" smtClean="0">
                <a:solidFill>
                  <a:schemeClr val="tx1"/>
                </a:solidFill>
                <a:latin typeface="+mn-lt"/>
                <a:ea typeface="+mn-ea"/>
                <a:cs typeface="+mn-cs"/>
              </a:rPr>
              <a:t>discourages front-loaded interface</a:t>
            </a:r>
          </a:p>
          <a:p>
            <a:r>
              <a:rPr lang="en-US" sz="1200" b="0" i="0" u="none" strike="noStrike" kern="1200" baseline="0" dirty="0" smtClean="0">
                <a:solidFill>
                  <a:schemeClr val="tx1"/>
                </a:solidFill>
                <a:latin typeface="+mn-lt"/>
                <a:ea typeface="+mn-ea"/>
                <a:cs typeface="+mn-cs"/>
              </a:rPr>
              <a:t>design in favor of usability design that evolves as software increments are</a:t>
            </a:r>
          </a:p>
          <a:p>
            <a:r>
              <a:rPr lang="en-US" sz="1200" b="0" i="0" u="none" strike="noStrike" kern="1200" baseline="0" dirty="0" smtClean="0">
                <a:solidFill>
                  <a:schemeClr val="tx1"/>
                </a:solidFill>
                <a:latin typeface="+mn-lt"/>
                <a:ea typeface="+mn-ea"/>
                <a:cs typeface="+mn-cs"/>
              </a:rPr>
              <a:t>delivered and users’ interaction with the software is studied.</a:t>
            </a:r>
          </a:p>
          <a:p>
            <a:r>
              <a:rPr lang="en-US" sz="1200" b="0" i="0" u="none" strike="noStrike" kern="1200" baseline="0" dirty="0" smtClean="0">
                <a:solidFill>
                  <a:schemeClr val="tx1"/>
                </a:solidFill>
                <a:latin typeface="+mn-lt"/>
                <a:ea typeface="+mn-ea"/>
                <a:cs typeface="+mn-cs"/>
              </a:rPr>
              <a:t>IXP makes smaller modifications to other XP practices and redefines certain roles</a:t>
            </a:r>
          </a:p>
          <a:p>
            <a:r>
              <a:rPr lang="en-US" sz="1200" b="0" i="0" u="none" strike="noStrike" kern="1200" baseline="0" dirty="0" smtClean="0">
                <a:solidFill>
                  <a:schemeClr val="tx1"/>
                </a:solidFill>
                <a:latin typeface="+mn-lt"/>
                <a:ea typeface="+mn-ea"/>
                <a:cs typeface="+mn-cs"/>
              </a:rPr>
              <a:t>and responsibilities to make them more amenable to significant projects for large</a:t>
            </a:r>
          </a:p>
          <a:p>
            <a:r>
              <a:rPr lang="en-US" sz="1200" b="0" i="0" u="none" strike="noStrike" kern="1200" baseline="0" dirty="0" smtClean="0">
                <a:solidFill>
                  <a:schemeClr val="tx1"/>
                </a:solidFill>
                <a:latin typeface="+mn-lt"/>
                <a:ea typeface="+mn-ea"/>
                <a:cs typeface="+mn-cs"/>
              </a:rPr>
              <a:t>organizations. For further discussion of IXP, visit </a:t>
            </a:r>
            <a:r>
              <a:rPr lang="en-US" sz="1200" b="1" i="0" u="none" strike="noStrike" kern="1200" baseline="0" dirty="0" smtClean="0">
                <a:solidFill>
                  <a:schemeClr val="tx1"/>
                </a:solidFill>
                <a:latin typeface="+mn-lt"/>
                <a:ea typeface="+mn-ea"/>
                <a:cs typeface="+mn-cs"/>
              </a:rPr>
              <a:t>http://industrialxp.org</a:t>
            </a:r>
            <a:r>
              <a:rPr lang="en-US" sz="1200" b="0" i="0" u="none" strike="noStrike" kern="1200" baseline="0" dirty="0" smtClean="0">
                <a:solidFill>
                  <a:schemeClr val="tx1"/>
                </a:solidFill>
                <a:latin typeface="+mn-lt"/>
                <a:ea typeface="+mn-ea"/>
                <a:cs typeface="+mn-cs"/>
              </a:rPr>
              <a:t>.</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36</a:t>
            </a:fld>
            <a:endParaRPr lang="hr-HR"/>
          </a:p>
        </p:txBody>
      </p:sp>
    </p:spTree>
    <p:extLst>
      <p:ext uri="{BB962C8B-B14F-4D97-AF65-F5344CB8AC3E}">
        <p14:creationId xmlns:p14="http://schemas.microsoft.com/office/powerpoint/2010/main" xmlns="" val="941874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Fertalj &amp; Katić: </a:t>
            </a:r>
            <a:r>
              <a:rPr lang="en-US" dirty="0" smtClean="0"/>
              <a:t>An Overview of Modern Software Development Methodologies</a:t>
            </a:r>
            <a:r>
              <a:rPr lang="hr-HR" dirty="0" smtClean="0"/>
              <a:t>, </a:t>
            </a:r>
            <a:r>
              <a:rPr lang="hr-HR" dirty="0" err="1" smtClean="0"/>
              <a:t>Proc</a:t>
            </a:r>
            <a:r>
              <a:rPr lang="hr-HR" dirty="0" smtClean="0"/>
              <a:t> </a:t>
            </a:r>
            <a:r>
              <a:rPr lang="hr-HR" dirty="0" err="1" smtClean="0"/>
              <a:t>of</a:t>
            </a:r>
            <a:r>
              <a:rPr lang="hr-HR" dirty="0" smtClean="0"/>
              <a:t> </a:t>
            </a:r>
            <a:r>
              <a:rPr lang="hr-HR" dirty="0" err="1" smtClean="0"/>
              <a:t>the</a:t>
            </a:r>
            <a:r>
              <a:rPr lang="hr-HR" dirty="0" smtClean="0"/>
              <a:t> 19th CECIIS, </a:t>
            </a:r>
            <a:r>
              <a:rPr lang="en-US" dirty="0" smtClean="0"/>
              <a:t>Faculty of Organization and Informatics University of Zagreb, 2008</a:t>
            </a:r>
            <a:r>
              <a:rPr lang="hr-HR" dirty="0" smtClean="0"/>
              <a:t>, </a:t>
            </a:r>
            <a:r>
              <a:rPr lang="hr-HR" dirty="0" err="1" smtClean="0"/>
              <a:t>pp</a:t>
            </a:r>
            <a:r>
              <a:rPr lang="en-US" dirty="0" smtClean="0"/>
              <a:t>. 633-639 </a:t>
            </a:r>
            <a:endParaRPr lang="hr-HR" dirty="0" smtClean="0"/>
          </a:p>
          <a:p>
            <a:r>
              <a:rPr lang="hr-HR" dirty="0" smtClean="0"/>
              <a:t>Fertalj et.al: RUP </a:t>
            </a:r>
            <a:r>
              <a:rPr lang="hr-HR" dirty="0" err="1" smtClean="0"/>
              <a:t>and</a:t>
            </a:r>
            <a:r>
              <a:rPr lang="hr-HR" dirty="0" smtClean="0"/>
              <a:t> XP – A </a:t>
            </a:r>
            <a:r>
              <a:rPr lang="hr-HR" dirty="0" err="1" smtClean="0"/>
              <a:t>Modern</a:t>
            </a:r>
            <a:r>
              <a:rPr lang="hr-HR" dirty="0" smtClean="0"/>
              <a:t> </a:t>
            </a:r>
            <a:r>
              <a:rPr lang="hr-HR" dirty="0" err="1" smtClean="0"/>
              <a:t>Perspective</a:t>
            </a:r>
            <a:r>
              <a:rPr lang="hr-HR" dirty="0" smtClean="0"/>
              <a:t>, WSEAS Trans. On </a:t>
            </a:r>
            <a:r>
              <a:rPr lang="hr-HR" dirty="0" err="1" smtClean="0"/>
              <a:t>Information</a:t>
            </a:r>
            <a:r>
              <a:rPr lang="hr-HR" dirty="0" smtClean="0"/>
              <a:t> Science &amp; </a:t>
            </a:r>
            <a:r>
              <a:rPr lang="hr-HR" dirty="0" err="1" smtClean="0"/>
              <a:t>Applications</a:t>
            </a:r>
            <a:r>
              <a:rPr lang="hr-HR" dirty="0" smtClean="0"/>
              <a:t>, </a:t>
            </a:r>
            <a:r>
              <a:rPr lang="en-GB" dirty="0" smtClean="0"/>
              <a:t>Issue 8, Volume 3, August 2006</a:t>
            </a:r>
            <a:endParaRPr lang="hr-HR" dirty="0" smtClean="0"/>
          </a:p>
          <a:p>
            <a:r>
              <a:rPr lang="en-US" dirty="0" smtClean="0">
                <a:hlinkClick r:id="rId3"/>
              </a:rPr>
              <a:t>http://en.wikipedia.org/wiki/Release_early,_release_often</a:t>
            </a:r>
            <a:endParaRPr lang="hr-HR" dirty="0" smtClean="0"/>
          </a:p>
          <a:p>
            <a:r>
              <a:rPr lang="hr-HR" dirty="0" smtClean="0">
                <a:hlinkClick r:id="rId4"/>
              </a:rPr>
              <a:t>http://en.wikipedia.org/wiki/You_aren't_gonna_need_it</a:t>
            </a:r>
            <a:endParaRPr lang="en-US" dirty="0" smtClean="0"/>
          </a:p>
          <a:p>
            <a:r>
              <a:rPr lang="en-US" dirty="0" smtClean="0">
                <a:hlinkClick r:id="rId5"/>
              </a:rPr>
              <a:t>http://en.wikipedia.org/wiki/KISS_principle</a:t>
            </a:r>
            <a:endParaRPr lang="en-US" dirty="0" smtClean="0"/>
          </a:p>
          <a:p>
            <a:r>
              <a:rPr lang="en-US" dirty="0" smtClean="0">
                <a:hlinkClick r:id="rId6"/>
              </a:rPr>
              <a:t>http://en.wikipedia.org/wiki/Don%27t_repeat_yourself</a:t>
            </a:r>
            <a:endParaRPr lang="en-US" dirty="0" smtClean="0"/>
          </a:p>
          <a:p>
            <a:endParaRPr lang="hr-HR" dirty="0" smtClean="0"/>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37</a:t>
            </a:fld>
            <a:endParaRPr lang="hr-HR"/>
          </a:p>
        </p:txBody>
      </p:sp>
    </p:spTree>
    <p:extLst>
      <p:ext uri="{BB962C8B-B14F-4D97-AF65-F5344CB8AC3E}">
        <p14:creationId xmlns:p14="http://schemas.microsoft.com/office/powerpoint/2010/main" xmlns="" val="89796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(Reis,</a:t>
            </a:r>
            <a:r>
              <a:rPr lang="en-US" baseline="0" dirty="0" smtClean="0"/>
              <a:t> 2000)</a:t>
            </a:r>
            <a:endParaRPr lang="hr-H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http://en.wikipedia.org/wiki/Extreme_programming</a:t>
            </a:r>
          </a:p>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3</a:t>
            </a:fld>
            <a:endParaRPr lang="hr-HR"/>
          </a:p>
        </p:txBody>
      </p:sp>
    </p:spTree>
    <p:extLst>
      <p:ext uri="{BB962C8B-B14F-4D97-AF65-F5344CB8AC3E}">
        <p14:creationId xmlns:p14="http://schemas.microsoft.com/office/powerpoint/2010/main" xmlns="" val="261898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Relations / consistency</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4</a:t>
            </a:fld>
            <a:endParaRPr lang="hr-HR"/>
          </a:p>
        </p:txBody>
      </p:sp>
    </p:spTree>
    <p:extLst>
      <p:ext uri="{BB962C8B-B14F-4D97-AF65-F5344CB8AC3E}">
        <p14:creationId xmlns:p14="http://schemas.microsoft.com/office/powerpoint/2010/main" xmlns="" val="331863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sz="1200" b="0" i="0" u="none" strike="noStrike" kern="1200" baseline="0" dirty="0" err="1" smtClean="0">
                <a:solidFill>
                  <a:schemeClr val="tx1"/>
                </a:solidFill>
                <a:latin typeface="+mn-lt"/>
                <a:ea typeface="+mn-ea"/>
                <a:cs typeface="+mn-cs"/>
              </a:rPr>
              <a:t>CxOneXpWhitePaper</a:t>
            </a:r>
            <a:r>
              <a:rPr lang="hr-HR" sz="1200" b="0" i="0" u="none" strike="noStrike" kern="1200" baseline="0" dirty="0" smtClean="0">
                <a:solidFill>
                  <a:schemeClr val="tx1"/>
                </a:solidFill>
                <a:latin typeface="+mn-lt"/>
                <a:ea typeface="+mn-ea"/>
                <a:cs typeface="+mn-cs"/>
              </a:rPr>
              <a:t> (</a:t>
            </a:r>
            <a:r>
              <a:rPr lang="hr-HR" sz="1200" b="0" i="0" u="none" strike="noStrike" kern="1200" baseline="0" dirty="0" err="1" smtClean="0">
                <a:solidFill>
                  <a:schemeClr val="tx1"/>
                </a:solidFill>
                <a:latin typeface="+mn-lt"/>
                <a:ea typeface="+mn-ea"/>
                <a:cs typeface="+mn-cs"/>
              </a:rPr>
              <a:t>Construx</a:t>
            </a:r>
            <a:r>
              <a:rPr lang="hr-HR" sz="1200" b="0" i="0" u="none" strike="noStrike" kern="1200" baseline="0" dirty="0" smtClean="0">
                <a:solidFill>
                  <a:schemeClr val="tx1"/>
                </a:solidFill>
                <a:latin typeface="+mn-lt"/>
                <a:ea typeface="+mn-ea"/>
                <a:cs typeface="+mn-cs"/>
              </a:rPr>
              <a:t>, 2001)</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C24302C-B380-47CB-9F2A-372EBADAC952}" type="slidenum">
              <a:rPr lang="hr-HR" smtClean="0"/>
              <a:pPr/>
              <a:t>5</a:t>
            </a:fld>
            <a:endParaRPr lang="hr-HR"/>
          </a:p>
        </p:txBody>
      </p:sp>
    </p:spTree>
    <p:extLst>
      <p:ext uri="{BB962C8B-B14F-4D97-AF65-F5344CB8AC3E}">
        <p14:creationId xmlns:p14="http://schemas.microsoft.com/office/powerpoint/2010/main" xmlns="" val="805717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Make everything as simple as possible, but not simpler</a:t>
            </a:r>
            <a:r>
              <a:rPr lang="hr-HR" dirty="0" smtClean="0"/>
              <a:t> (Einstein)</a:t>
            </a:r>
          </a:p>
          <a:p>
            <a:r>
              <a:rPr lang="en-US" dirty="0" smtClean="0"/>
              <a:t>Keep it simple, stupid" as a design principle noted by the U.S. Navy in 1960</a:t>
            </a:r>
            <a:endParaRPr lang="hr-HR" dirty="0" smtClean="0"/>
          </a:p>
          <a:p>
            <a:r>
              <a:rPr lang="en-US" dirty="0" smtClean="0"/>
              <a:t>Variations "keep it short and simple" and "keep it simple and straightforward"</a:t>
            </a:r>
          </a:p>
        </p:txBody>
      </p:sp>
      <p:sp>
        <p:nvSpPr>
          <p:cNvPr id="4" name="Slide Number Placeholder 3"/>
          <p:cNvSpPr>
            <a:spLocks noGrp="1"/>
          </p:cNvSpPr>
          <p:nvPr>
            <p:ph type="sldNum" sz="quarter" idx="10"/>
          </p:nvPr>
        </p:nvSpPr>
        <p:spPr/>
        <p:txBody>
          <a:bodyPr/>
          <a:lstStyle/>
          <a:p>
            <a:fld id="{FC24302C-B380-47CB-9F2A-372EBADAC952}" type="slidenum">
              <a:rPr lang="hr-HR" smtClean="0"/>
              <a:pPr/>
              <a:t>6</a:t>
            </a:fld>
            <a:endParaRPr lang="hr-HR"/>
          </a:p>
        </p:txBody>
      </p:sp>
    </p:spTree>
    <p:extLst>
      <p:ext uri="{BB962C8B-B14F-4D97-AF65-F5344CB8AC3E}">
        <p14:creationId xmlns:p14="http://schemas.microsoft.com/office/powerpoint/2010/main" xmlns="" val="177555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system metaphor is a story that everyone - customers, programmers, and managers - can tell about how the system works.</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9</a:t>
            </a:fld>
            <a:endParaRPr lang="hr-HR"/>
          </a:p>
        </p:txBody>
      </p:sp>
    </p:spTree>
    <p:extLst>
      <p:ext uri="{BB962C8B-B14F-4D97-AF65-F5344CB8AC3E}">
        <p14:creationId xmlns:p14="http://schemas.microsoft.com/office/powerpoint/2010/main" xmlns="" val="100396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hr-HR" dirty="0" smtClean="0"/>
              <a:t>http://en.wikipedia.org/wiki/Rolling_Wave_planning</a:t>
            </a:r>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10</a:t>
            </a:fld>
            <a:endParaRPr lang="hr-HR"/>
          </a:p>
        </p:txBody>
      </p:sp>
    </p:spTree>
    <p:extLst>
      <p:ext uri="{BB962C8B-B14F-4D97-AF65-F5344CB8AC3E}">
        <p14:creationId xmlns:p14="http://schemas.microsoft.com/office/powerpoint/2010/main" xmlns="" val="1643245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C24302C-B380-47CB-9F2A-372EBADAC952}" type="slidenum">
              <a:rPr lang="hr-HR" smtClean="0"/>
              <a:pPr/>
              <a:t>11</a:t>
            </a:fld>
            <a:endParaRPr lang="hr-HR"/>
          </a:p>
        </p:txBody>
      </p:sp>
    </p:spTree>
    <p:extLst>
      <p:ext uri="{BB962C8B-B14F-4D97-AF65-F5344CB8AC3E}">
        <p14:creationId xmlns:p14="http://schemas.microsoft.com/office/powerpoint/2010/main" xmlns="" val="163158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78085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121896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64132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142510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25657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71690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r>
              <a:rPr lang="hr-HR" dirty="0" err="1" smtClean="0"/>
              <a:t>Aug</a:t>
            </a:r>
            <a:r>
              <a:rPr lang="hr-HR" dirty="0" smtClean="0"/>
              <a:t> 2014</a:t>
            </a:r>
            <a:endParaRPr lang="hr-HR" dirty="0"/>
          </a:p>
        </p:txBody>
      </p:sp>
      <p:sp>
        <p:nvSpPr>
          <p:cNvPr id="8" name="Footer Placeholder 7"/>
          <p:cNvSpPr>
            <a:spLocks noGrp="1"/>
          </p:cNvSpPr>
          <p:nvPr>
            <p:ph type="ftr" sz="quarter" idx="11"/>
          </p:nvPr>
        </p:nvSpPr>
        <p:spPr/>
        <p:txBody>
          <a:bodyPr/>
          <a:lstStyle/>
          <a:p>
            <a:r>
              <a:rPr lang="hr-HR" dirty="0" smtClean="0"/>
              <a:t>DAAD \ Fertalj</a:t>
            </a:r>
            <a:endParaRPr lang="hr-HR" dirty="0"/>
          </a:p>
        </p:txBody>
      </p:sp>
      <p:sp>
        <p:nvSpPr>
          <p:cNvPr id="9" name="Slide Number Placeholder 8"/>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126393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r>
              <a:rPr lang="hr-HR" dirty="0" err="1" smtClean="0"/>
              <a:t>Aug</a:t>
            </a:r>
            <a:r>
              <a:rPr lang="hr-HR" dirty="0" smtClean="0"/>
              <a:t> 2014</a:t>
            </a:r>
            <a:endParaRPr lang="hr-HR" dirty="0"/>
          </a:p>
        </p:txBody>
      </p:sp>
      <p:sp>
        <p:nvSpPr>
          <p:cNvPr id="4" name="Footer Placeholder 3"/>
          <p:cNvSpPr>
            <a:spLocks noGrp="1"/>
          </p:cNvSpPr>
          <p:nvPr>
            <p:ph type="ftr" sz="quarter" idx="11"/>
          </p:nvPr>
        </p:nvSpPr>
        <p:spPr/>
        <p:txBody>
          <a:bodyPr/>
          <a:lstStyle/>
          <a:p>
            <a:r>
              <a:rPr lang="hr-HR" dirty="0" smtClean="0"/>
              <a:t>DAAD \ Fertalj</a:t>
            </a:r>
            <a:endParaRPr lang="hr-HR" dirty="0"/>
          </a:p>
        </p:txBody>
      </p:sp>
      <p:sp>
        <p:nvSpPr>
          <p:cNvPr id="5" name="Slide Number Placeholder 4"/>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4034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err="1" smtClean="0"/>
              <a:t>Aug</a:t>
            </a:r>
            <a:r>
              <a:rPr lang="hr-HR" dirty="0" smtClean="0"/>
              <a:t> 2014</a:t>
            </a:r>
            <a:endParaRPr lang="hr-HR" dirty="0"/>
          </a:p>
        </p:txBody>
      </p:sp>
      <p:sp>
        <p:nvSpPr>
          <p:cNvPr id="3" name="Footer Placeholder 2"/>
          <p:cNvSpPr>
            <a:spLocks noGrp="1"/>
          </p:cNvSpPr>
          <p:nvPr>
            <p:ph type="ftr" sz="quarter" idx="11"/>
          </p:nvPr>
        </p:nvSpPr>
        <p:spPr/>
        <p:txBody>
          <a:bodyPr/>
          <a:lstStyle/>
          <a:p>
            <a:r>
              <a:rPr lang="hr-HR" dirty="0" smtClean="0"/>
              <a:t>DAAD \ Fertalj</a:t>
            </a:r>
            <a:endParaRPr lang="hr-HR" dirty="0"/>
          </a:p>
        </p:txBody>
      </p:sp>
      <p:sp>
        <p:nvSpPr>
          <p:cNvPr id="4" name="Slide Number Placeholder 3"/>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56714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28195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367081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r-HR" dirty="0" err="1" smtClean="0"/>
              <a:t>Aug</a:t>
            </a:r>
            <a:r>
              <a:rPr lang="hr-HR" dirty="0" smtClean="0"/>
              <a:t> 2014</a:t>
            </a:r>
            <a:endParaRPr lang="hr-HR"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dirty="0" smtClean="0"/>
              <a:t>DAAD \ Fertalj</a:t>
            </a:r>
            <a:endParaRPr lang="hr-HR"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53220-171C-47CB-B116-EE11BF1DBD30}" type="slidenum">
              <a:rPr lang="hr-HR" smtClean="0"/>
              <a:pPr/>
              <a:t>‹#›</a:t>
            </a:fld>
            <a:endParaRPr lang="hr-HR"/>
          </a:p>
        </p:txBody>
      </p:sp>
    </p:spTree>
    <p:extLst>
      <p:ext uri="{BB962C8B-B14F-4D97-AF65-F5344CB8AC3E}">
        <p14:creationId xmlns:p14="http://schemas.microsoft.com/office/powerpoint/2010/main" xmlns="" val="456756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agile.csc.ncsu.edu/SEMaterials/AgileMethods.pdf" TargetMode="External"/><Relationship Id="rId7" Type="http://schemas.openxmlformats.org/officeDocument/2006/relationships/hyperlink" Target="http://www.industrialxp.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xprogramming.com/" TargetMode="External"/><Relationship Id="rId5" Type="http://schemas.openxmlformats.org/officeDocument/2006/relationships/hyperlink" Target="http://extremeprogramming.org/" TargetMode="External"/><Relationship Id="rId4" Type="http://schemas.openxmlformats.org/officeDocument/2006/relationships/hyperlink" Target="http://collaboration.csc.ncsu.edu/laurie/publicationsAll.html"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err="1" smtClean="0"/>
              <a:t>eXtreme</a:t>
            </a:r>
            <a:r>
              <a:rPr lang="hr-HR" dirty="0" smtClean="0"/>
              <a:t> </a:t>
            </a:r>
            <a:r>
              <a:rPr lang="hr-HR" dirty="0" err="1" smtClean="0"/>
              <a:t>Programming</a:t>
            </a:r>
            <a:r>
              <a:rPr lang="hr-HR" dirty="0" smtClean="0"/>
              <a:t/>
            </a:r>
            <a:br>
              <a:rPr lang="hr-HR" dirty="0" smtClean="0"/>
            </a:br>
            <a:r>
              <a:rPr lang="hr-HR" dirty="0" err="1" smtClean="0"/>
              <a:t>rediscovered</a:t>
            </a:r>
            <a:endParaRPr lang="hr-HR" dirty="0"/>
          </a:p>
        </p:txBody>
      </p:sp>
      <p:sp>
        <p:nvSpPr>
          <p:cNvPr id="3" name="Subtitle 2"/>
          <p:cNvSpPr>
            <a:spLocks noGrp="1"/>
          </p:cNvSpPr>
          <p:nvPr>
            <p:ph type="subTitle" idx="1"/>
          </p:nvPr>
        </p:nvSpPr>
        <p:spPr>
          <a:xfrm>
            <a:off x="1143000" y="3602040"/>
            <a:ext cx="6858000" cy="2054843"/>
          </a:xfrm>
        </p:spPr>
        <p:txBody>
          <a:bodyPr>
            <a:normAutofit/>
          </a:bodyPr>
          <a:lstStyle/>
          <a:p>
            <a:r>
              <a:rPr lang="hr-HR" dirty="0" smtClean="0"/>
              <a:t>Krešimir Fertalj </a:t>
            </a:r>
          </a:p>
          <a:p>
            <a:r>
              <a:rPr lang="hr-HR" dirty="0" smtClean="0"/>
              <a:t>University </a:t>
            </a:r>
            <a:r>
              <a:rPr lang="hr-HR" dirty="0" err="1" smtClean="0"/>
              <a:t>of</a:t>
            </a:r>
            <a:r>
              <a:rPr lang="hr-HR" dirty="0" smtClean="0"/>
              <a:t> Zagreb</a:t>
            </a:r>
          </a:p>
          <a:p>
            <a:r>
              <a:rPr lang="hr-HR" dirty="0" err="1" smtClean="0"/>
              <a:t>Faculty</a:t>
            </a:r>
            <a:r>
              <a:rPr lang="hr-HR" dirty="0" smtClean="0"/>
              <a:t> </a:t>
            </a:r>
            <a:r>
              <a:rPr lang="hr-HR" dirty="0" err="1" smtClean="0"/>
              <a:t>of</a:t>
            </a:r>
            <a:r>
              <a:rPr lang="hr-HR" dirty="0" smtClean="0"/>
              <a:t> EE &amp; </a:t>
            </a:r>
            <a:r>
              <a:rPr lang="hr-HR" dirty="0" err="1" smtClean="0"/>
              <a:t>Computing</a:t>
            </a:r>
            <a:endParaRPr lang="hr-HR" dirty="0" smtClean="0"/>
          </a:p>
          <a:p>
            <a:r>
              <a:rPr lang="hr-HR" dirty="0" smtClean="0"/>
              <a:t>Department </a:t>
            </a:r>
            <a:r>
              <a:rPr lang="hr-HR" dirty="0" err="1" smtClean="0"/>
              <a:t>of</a:t>
            </a:r>
            <a:r>
              <a:rPr lang="hr-HR" dirty="0" smtClean="0"/>
              <a:t> Applied </a:t>
            </a:r>
            <a:r>
              <a:rPr lang="hr-HR" dirty="0" err="1" smtClean="0"/>
              <a:t>Computing</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a:t>
            </a:fld>
            <a:endParaRPr lang="hr-HR"/>
          </a:p>
        </p:txBody>
      </p:sp>
    </p:spTree>
    <p:extLst>
      <p:ext uri="{BB962C8B-B14F-4D97-AF65-F5344CB8AC3E}">
        <p14:creationId xmlns:p14="http://schemas.microsoft.com/office/powerpoint/2010/main" xmlns="" val="3487620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Requirement Analysis &amp; Planning</a:t>
            </a:r>
            <a:endParaRPr lang="hr-HR" dirty="0"/>
          </a:p>
        </p:txBody>
      </p:sp>
      <p:sp>
        <p:nvSpPr>
          <p:cNvPr id="3" name="Content Placeholder 2"/>
          <p:cNvSpPr>
            <a:spLocks noGrp="1"/>
          </p:cNvSpPr>
          <p:nvPr>
            <p:ph idx="1"/>
          </p:nvPr>
        </p:nvSpPr>
        <p:spPr>
          <a:xfrm>
            <a:off x="628649" y="1825625"/>
            <a:ext cx="8308521" cy="4351338"/>
          </a:xfrm>
        </p:spPr>
        <p:txBody>
          <a:bodyPr>
            <a:normAutofit lnSpcReduction="10000"/>
          </a:bodyPr>
          <a:lstStyle/>
          <a:p>
            <a:r>
              <a:rPr lang="en-US" dirty="0" smtClean="0"/>
              <a:t>[User] Stories</a:t>
            </a:r>
          </a:p>
          <a:p>
            <a:pPr lvl="1"/>
            <a:r>
              <a:rPr lang="en-US" dirty="0" smtClean="0"/>
              <a:t>Short descriptions of customer-visible functionalities</a:t>
            </a:r>
          </a:p>
          <a:p>
            <a:r>
              <a:rPr lang="en-US" dirty="0" smtClean="0"/>
              <a:t>Weekly Cycle</a:t>
            </a:r>
          </a:p>
          <a:p>
            <a:pPr lvl="1"/>
            <a:r>
              <a:rPr lang="en-US" dirty="0" smtClean="0"/>
              <a:t>SW development performed a week at the time</a:t>
            </a:r>
          </a:p>
          <a:p>
            <a:pPr lvl="1"/>
            <a:r>
              <a:rPr lang="en-US" dirty="0" smtClean="0"/>
              <a:t>A meeting where the stories are chosen by the customer</a:t>
            </a:r>
          </a:p>
          <a:p>
            <a:pPr lvl="1"/>
            <a:r>
              <a:rPr lang="en-US" dirty="0" smtClean="0">
                <a:solidFill>
                  <a:srgbClr val="006600"/>
                </a:solidFill>
              </a:rPr>
              <a:t>A cycle may start in the middle of the week !</a:t>
            </a:r>
          </a:p>
          <a:p>
            <a:r>
              <a:rPr lang="en-US" dirty="0" smtClean="0"/>
              <a:t>Quarterly Cycle</a:t>
            </a:r>
          </a:p>
          <a:p>
            <a:pPr lvl="1"/>
            <a:r>
              <a:rPr lang="en-US" dirty="0" smtClean="0"/>
              <a:t>„rolling wave planning”</a:t>
            </a:r>
          </a:p>
          <a:p>
            <a:r>
              <a:rPr lang="en-US" dirty="0" smtClean="0"/>
              <a:t>Slack</a:t>
            </a:r>
          </a:p>
          <a:p>
            <a:pPr lvl="1"/>
            <a:r>
              <a:rPr lang="en-US" dirty="0" smtClean="0"/>
              <a:t>Lower-priority tasks that can be dropped if project gets </a:t>
            </a:r>
            <a:r>
              <a:rPr lang="en-US" dirty="0" smtClean="0"/>
              <a:t>behind</a:t>
            </a:r>
            <a:r>
              <a:rPr lang="hr-HR" dirty="0" smtClean="0"/>
              <a:t> </a:t>
            </a:r>
            <a:r>
              <a:rPr lang="hr-HR" dirty="0" err="1" smtClean="0"/>
              <a:t>the</a:t>
            </a:r>
            <a:r>
              <a:rPr lang="hr-HR" dirty="0" smtClean="0"/>
              <a:t> schedule</a:t>
            </a:r>
            <a:endParaRPr lang="en-US" dirty="0" smtClean="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10</a:t>
            </a:fld>
            <a:endParaRPr lang="hr-HR"/>
          </a:p>
        </p:txBody>
      </p:sp>
    </p:spTree>
    <p:extLst>
      <p:ext uri="{BB962C8B-B14F-4D97-AF65-F5344CB8AC3E}">
        <p14:creationId xmlns:p14="http://schemas.microsoft.com/office/powerpoint/2010/main" xmlns="" val="110413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Team &amp; Human </a:t>
            </a:r>
            <a:r>
              <a:rPr lang="hr-HR" dirty="0" err="1" smtClean="0"/>
              <a:t>Factors</a:t>
            </a:r>
            <a:endParaRPr lang="hr-HR" dirty="0"/>
          </a:p>
        </p:txBody>
      </p:sp>
      <p:sp>
        <p:nvSpPr>
          <p:cNvPr id="3" name="Content Placeholder 2"/>
          <p:cNvSpPr>
            <a:spLocks noGrp="1"/>
          </p:cNvSpPr>
          <p:nvPr>
            <p:ph idx="1"/>
          </p:nvPr>
        </p:nvSpPr>
        <p:spPr>
          <a:xfrm>
            <a:off x="641007" y="2122189"/>
            <a:ext cx="8317642" cy="4530725"/>
          </a:xfrm>
        </p:spPr>
        <p:txBody>
          <a:bodyPr>
            <a:normAutofit/>
          </a:bodyPr>
          <a:lstStyle/>
          <a:p>
            <a:r>
              <a:rPr lang="en-GB" dirty="0" smtClean="0"/>
              <a:t>Sit Together</a:t>
            </a:r>
          </a:p>
          <a:p>
            <a:pPr lvl="1"/>
            <a:r>
              <a:rPr lang="en-GB" dirty="0" smtClean="0"/>
              <a:t>Co-located team, open space</a:t>
            </a:r>
          </a:p>
          <a:p>
            <a:r>
              <a:rPr lang="en-GB" dirty="0" smtClean="0"/>
              <a:t>Whole Team</a:t>
            </a:r>
          </a:p>
          <a:p>
            <a:pPr lvl="1"/>
            <a:r>
              <a:rPr lang="en-GB" dirty="0" smtClean="0"/>
              <a:t>All the skills needed, sense of belonging</a:t>
            </a:r>
          </a:p>
          <a:p>
            <a:r>
              <a:rPr lang="en-GB" dirty="0" smtClean="0"/>
              <a:t>Informative Workspace</a:t>
            </a:r>
          </a:p>
          <a:p>
            <a:pPr lvl="1"/>
            <a:r>
              <a:rPr lang="en-GB" dirty="0" smtClean="0"/>
              <a:t>[B|W]board, visible wall graphs, …, CMS</a:t>
            </a:r>
            <a:r>
              <a:rPr lang="hr-HR" dirty="0" smtClean="0"/>
              <a:t>/GSS/PMS</a:t>
            </a:r>
            <a:endParaRPr lang="en-GB" dirty="0" smtClean="0"/>
          </a:p>
          <a:p>
            <a:r>
              <a:rPr lang="en-US" dirty="0" smtClean="0"/>
              <a:t>[</a:t>
            </a:r>
            <a:r>
              <a:rPr lang="hr-HR" dirty="0" err="1" smtClean="0"/>
              <a:t>mostly</a:t>
            </a:r>
            <a:r>
              <a:rPr lang="en-US" dirty="0" smtClean="0"/>
              <a:t>] </a:t>
            </a:r>
            <a:r>
              <a:rPr lang="en-GB" dirty="0" smtClean="0"/>
              <a:t>Energized Work</a:t>
            </a:r>
          </a:p>
          <a:p>
            <a:pPr lvl="1"/>
            <a:r>
              <a:rPr lang="en-GB" dirty="0" smtClean="0"/>
              <a:t>Limited overtime</a:t>
            </a:r>
          </a:p>
          <a:p>
            <a:r>
              <a:rPr lang="en-GB" dirty="0" smtClean="0"/>
              <a:t>Pair Programming</a:t>
            </a:r>
          </a:p>
          <a:p>
            <a:pPr lvl="1"/>
            <a:r>
              <a:rPr lang="en-GB" dirty="0" smtClean="0"/>
              <a:t>2 programmers</a:t>
            </a:r>
            <a:r>
              <a:rPr lang="hr-HR" dirty="0" smtClean="0"/>
              <a:t> </a:t>
            </a:r>
            <a:r>
              <a:rPr lang="en-US" dirty="0" smtClean="0"/>
              <a:t>{ driver, observer/navigator }</a:t>
            </a:r>
            <a:r>
              <a:rPr lang="en-GB" dirty="0" smtClean="0"/>
              <a:t> at 1 machine</a:t>
            </a:r>
            <a:endParaRPr lang="en-GB"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11</a:t>
            </a:fld>
            <a:endParaRPr lang="hr-HR"/>
          </a:p>
        </p:txBody>
      </p:sp>
      <p:sp>
        <p:nvSpPr>
          <p:cNvPr id="7" name="Line Callout 1 6"/>
          <p:cNvSpPr/>
          <p:nvPr/>
        </p:nvSpPr>
        <p:spPr>
          <a:xfrm>
            <a:off x="5857987" y="1331646"/>
            <a:ext cx="3004457" cy="1284514"/>
          </a:xfrm>
          <a:prstGeom prst="borderCallout1">
            <a:avLst>
              <a:gd name="adj1" fmla="val 18750"/>
              <a:gd name="adj2" fmla="val -8333"/>
              <a:gd name="adj3" fmla="val 100636"/>
              <a:gd name="adj4" fmla="val -58000"/>
            </a:avLst>
          </a:prstGeom>
        </p:spPr>
        <p:style>
          <a:lnRef idx="2">
            <a:schemeClr val="dk1"/>
          </a:lnRef>
          <a:fillRef idx="1">
            <a:schemeClr val="lt1"/>
          </a:fillRef>
          <a:effectRef idx="0">
            <a:schemeClr val="dk1"/>
          </a:effectRef>
          <a:fontRef idx="minor">
            <a:schemeClr val="dk1"/>
          </a:fontRef>
        </p:style>
        <p:txBody>
          <a:bodyPr rtlCol="0" anchor="ctr"/>
          <a:lstStyle/>
          <a:p>
            <a:pPr algn="ctr"/>
            <a:r>
              <a:rPr lang="hr-HR" i="1" dirty="0" err="1"/>
              <a:t>If</a:t>
            </a:r>
            <a:r>
              <a:rPr lang="hr-HR" i="1" dirty="0"/>
              <a:t> </a:t>
            </a:r>
            <a:r>
              <a:rPr lang="hr-HR" i="1" dirty="0" err="1"/>
              <a:t>the</a:t>
            </a:r>
            <a:r>
              <a:rPr lang="hr-HR" i="1" dirty="0"/>
              <a:t> </a:t>
            </a:r>
            <a:r>
              <a:rPr lang="hr-HR" i="1" dirty="0" err="1"/>
              <a:t>customer</a:t>
            </a:r>
            <a:r>
              <a:rPr lang="hr-HR" i="1" dirty="0"/>
              <a:t> </a:t>
            </a:r>
            <a:r>
              <a:rPr lang="hr-HR" i="1" dirty="0" err="1"/>
              <a:t>won</a:t>
            </a:r>
            <a:r>
              <a:rPr lang="en-US" i="1" dirty="0"/>
              <a:t>’t move to the team, move the team to the </a:t>
            </a:r>
            <a:r>
              <a:rPr lang="en-US" i="1" dirty="0" smtClean="0"/>
              <a:t>customer</a:t>
            </a:r>
            <a:endParaRPr lang="hr-HR" i="1" dirty="0"/>
          </a:p>
        </p:txBody>
      </p:sp>
      <p:sp>
        <p:nvSpPr>
          <p:cNvPr id="8" name="Line Callout 1 7"/>
          <p:cNvSpPr/>
          <p:nvPr/>
        </p:nvSpPr>
        <p:spPr>
          <a:xfrm>
            <a:off x="5857987" y="4802131"/>
            <a:ext cx="3004457" cy="1284514"/>
          </a:xfrm>
          <a:prstGeom prst="borderCallout1">
            <a:avLst>
              <a:gd name="adj1" fmla="val 18750"/>
              <a:gd name="adj2" fmla="val -8333"/>
              <a:gd name="adj3" fmla="val 48094"/>
              <a:gd name="adj4" fmla="val -64793"/>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i="1" dirty="0"/>
              <a:t>Working overtime occasionally does not violate the goal of working at a sustainable pace </a:t>
            </a:r>
            <a:r>
              <a:rPr lang="en-GB" dirty="0"/>
              <a:t>(Hunt, 2010</a:t>
            </a:r>
            <a:r>
              <a:rPr lang="en-GB" dirty="0" smtClean="0"/>
              <a:t>)</a:t>
            </a:r>
            <a:endParaRPr lang="en-GB" dirty="0"/>
          </a:p>
        </p:txBody>
      </p:sp>
    </p:spTree>
    <p:extLst>
      <p:ext uri="{BB962C8B-B14F-4D97-AF65-F5344CB8AC3E}">
        <p14:creationId xmlns:p14="http://schemas.microsoft.com/office/powerpoint/2010/main" xmlns="" val="312503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Design</a:t>
            </a:r>
            <a:endParaRPr lang="hr-HR" dirty="0"/>
          </a:p>
        </p:txBody>
      </p:sp>
      <p:sp>
        <p:nvSpPr>
          <p:cNvPr id="3" name="Content Placeholder 2"/>
          <p:cNvSpPr>
            <a:spLocks noGrp="1"/>
          </p:cNvSpPr>
          <p:nvPr>
            <p:ph idx="1"/>
          </p:nvPr>
        </p:nvSpPr>
        <p:spPr>
          <a:xfrm>
            <a:off x="628650" y="1513114"/>
            <a:ext cx="7886700" cy="4663849"/>
          </a:xfrm>
        </p:spPr>
        <p:txBody>
          <a:bodyPr>
            <a:normAutofit/>
          </a:bodyPr>
          <a:lstStyle/>
          <a:p>
            <a:r>
              <a:rPr lang="en-GB" dirty="0" smtClean="0"/>
              <a:t>Incremental Design</a:t>
            </a:r>
          </a:p>
          <a:p>
            <a:pPr lvl="1"/>
            <a:r>
              <a:rPr lang="en-GB" dirty="0" smtClean="0"/>
              <a:t>No Big Design/Modelling/Requirements Up-Front (BDUF, BMUF, BRUF)</a:t>
            </a:r>
          </a:p>
          <a:p>
            <a:pPr lvl="1"/>
            <a:r>
              <a:rPr lang="en-GB" dirty="0"/>
              <a:t>Design + </a:t>
            </a:r>
            <a:r>
              <a:rPr lang="en-GB" dirty="0" smtClean="0"/>
              <a:t>refactor</a:t>
            </a:r>
            <a:r>
              <a:rPr lang="hr-HR" dirty="0" smtClean="0"/>
              <a:t> </a:t>
            </a:r>
            <a:r>
              <a:rPr lang="en-GB" dirty="0" smtClean="0"/>
              <a:t>incrementally during </a:t>
            </a:r>
            <a:r>
              <a:rPr lang="en-GB" dirty="0" smtClean="0"/>
              <a:t>coding</a:t>
            </a:r>
            <a:endParaRPr lang="hr-HR" dirty="0" smtClean="0"/>
          </a:p>
          <a:p>
            <a:r>
              <a:rPr lang="en-GB" dirty="0" smtClean="0"/>
              <a:t>[dislike] Test-First Programming</a:t>
            </a:r>
          </a:p>
          <a:p>
            <a:pPr lvl="1"/>
            <a:r>
              <a:rPr lang="en-GB" dirty="0" smtClean="0"/>
              <a:t>Test-Driven Development </a:t>
            </a:r>
          </a:p>
          <a:p>
            <a:pPr lvl="1"/>
            <a:r>
              <a:rPr lang="en-GB" dirty="0" smtClean="0"/>
              <a:t>Automated unit tests incrementally written</a:t>
            </a:r>
          </a:p>
          <a:p>
            <a:pPr lvl="1"/>
            <a:r>
              <a:rPr lang="en-GB" dirty="0" smtClean="0"/>
              <a:t>All stories have at least one  acceptance test</a:t>
            </a:r>
            <a:endParaRPr lang="hr-HR" dirty="0" smtClean="0"/>
          </a:p>
          <a:p>
            <a:pPr lvl="2"/>
            <a:r>
              <a:rPr lang="en-GB" dirty="0" smtClean="0"/>
              <a:t>preferably automated</a:t>
            </a:r>
            <a:endParaRPr lang="en-GB"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12</a:t>
            </a:fld>
            <a:endParaRPr lang="hr-HR"/>
          </a:p>
        </p:txBody>
      </p:sp>
      <p:sp>
        <p:nvSpPr>
          <p:cNvPr id="7" name="Rectangle 6"/>
          <p:cNvSpPr/>
          <p:nvPr/>
        </p:nvSpPr>
        <p:spPr>
          <a:xfrm>
            <a:off x="3722914" y="5123330"/>
            <a:ext cx="5421087" cy="17346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dirty="0" smtClean="0">
                <a:latin typeface="Consolas" panose="020B0609020204030204" pitchFamily="49" charset="0"/>
                <a:cs typeface="Consolas" panose="020B0609020204030204" pitchFamily="49" charset="0"/>
              </a:rPr>
              <a:t>Repeat</a:t>
            </a:r>
          </a:p>
          <a:p>
            <a:r>
              <a:rPr lang="en-GB" dirty="0" smtClean="0">
                <a:latin typeface="Consolas" panose="020B0609020204030204" pitchFamily="49" charset="0"/>
                <a:cs typeface="Consolas" panose="020B0609020204030204" pitchFamily="49" charset="0"/>
              </a:rPr>
              <a:t>  write a failing automated test</a:t>
            </a:r>
          </a:p>
          <a:p>
            <a:r>
              <a:rPr lang="hr-HR" dirty="0" smtClean="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 write just enough code to pass the test</a:t>
            </a:r>
          </a:p>
          <a:p>
            <a:r>
              <a:rPr lang="en-GB" dirty="0" smtClean="0">
                <a:latin typeface="Consolas" panose="020B0609020204030204" pitchFamily="49" charset="0"/>
                <a:cs typeface="Consolas" panose="020B0609020204030204" pitchFamily="49" charset="0"/>
              </a:rPr>
              <a:t> </a:t>
            </a:r>
            <a:r>
              <a:rPr lang="hr-HR" dirty="0" smtClean="0">
                <a:latin typeface="Consolas" panose="020B0609020204030204" pitchFamily="49" charset="0"/>
                <a:cs typeface="Consolas" panose="020B0609020204030204" pitchFamily="49" charset="0"/>
              </a:rPr>
              <a:t> </a:t>
            </a:r>
            <a:r>
              <a:rPr lang="en-GB" dirty="0" smtClean="0">
                <a:latin typeface="Consolas" panose="020B0609020204030204" pitchFamily="49" charset="0"/>
                <a:cs typeface="Consolas" panose="020B0609020204030204" pitchFamily="49" charset="0"/>
              </a:rPr>
              <a:t>refactor</a:t>
            </a:r>
          </a:p>
          <a:p>
            <a:r>
              <a:rPr lang="en-GB" dirty="0" smtClean="0">
                <a:latin typeface="Consolas" panose="020B0609020204030204" pitchFamily="49" charset="0"/>
                <a:cs typeface="Consolas" panose="020B0609020204030204" pitchFamily="49" charset="0"/>
              </a:rPr>
              <a:t>A few times an hour</a:t>
            </a:r>
            <a:endParaRPr lang="en-GB"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xmlns="" val="414787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Software </a:t>
            </a:r>
            <a:r>
              <a:rPr lang="hr-HR" dirty="0" err="1" smtClean="0"/>
              <a:t>Coding</a:t>
            </a:r>
            <a:r>
              <a:rPr lang="hr-HR" dirty="0" smtClean="0"/>
              <a:t> &amp; </a:t>
            </a:r>
            <a:r>
              <a:rPr lang="hr-HR" dirty="0" err="1" smtClean="0"/>
              <a:t>Releasing</a:t>
            </a:r>
            <a:endParaRPr lang="hr-HR" dirty="0"/>
          </a:p>
        </p:txBody>
      </p:sp>
      <p:sp>
        <p:nvSpPr>
          <p:cNvPr id="11" name="Content Placeholder 10"/>
          <p:cNvSpPr>
            <a:spLocks noGrp="1"/>
          </p:cNvSpPr>
          <p:nvPr>
            <p:ph idx="1"/>
          </p:nvPr>
        </p:nvSpPr>
        <p:spPr/>
        <p:txBody>
          <a:bodyPr>
            <a:normAutofit fontScale="92500" lnSpcReduction="10000"/>
          </a:bodyPr>
          <a:lstStyle/>
          <a:p>
            <a:r>
              <a:rPr lang="en-US" dirty="0" smtClean="0"/>
              <a:t>Ten-Minute Build</a:t>
            </a:r>
            <a:endParaRPr lang="hr-HR" dirty="0" smtClean="0"/>
          </a:p>
          <a:p>
            <a:pPr lvl="1"/>
            <a:r>
              <a:rPr lang="hr-HR" dirty="0" smtClean="0"/>
              <a:t>„</a:t>
            </a:r>
            <a:r>
              <a:rPr lang="en-US" dirty="0" smtClean="0"/>
              <a:t>System should be built </a:t>
            </a:r>
            <a:r>
              <a:rPr lang="hr-HR" dirty="0" smtClean="0"/>
              <a:t>&amp; </a:t>
            </a:r>
            <a:r>
              <a:rPr lang="en-US" dirty="0" smtClean="0"/>
              <a:t>all of the tests should be finished in </a:t>
            </a:r>
            <a:r>
              <a:rPr lang="hr-HR" dirty="0" smtClean="0"/>
              <a:t>10 </a:t>
            </a:r>
            <a:r>
              <a:rPr lang="en-US" dirty="0" smtClean="0"/>
              <a:t>minutes</a:t>
            </a:r>
            <a:r>
              <a:rPr lang="hr-HR" dirty="0" smtClean="0"/>
              <a:t>” </a:t>
            </a:r>
            <a:r>
              <a:rPr lang="hr-HR" dirty="0" smtClean="0">
                <a:sym typeface="Wingdings" panose="05000000000000000000" pitchFamily="2" charset="2"/>
              </a:rPr>
              <a:t></a:t>
            </a:r>
            <a:endParaRPr lang="hr-HR" dirty="0" smtClean="0"/>
          </a:p>
          <a:p>
            <a:pPr lvl="1"/>
            <a:endParaRPr lang="hr-HR" dirty="0" smtClean="0"/>
          </a:p>
          <a:p>
            <a:r>
              <a:rPr lang="en-US" dirty="0" smtClean="0"/>
              <a:t>Continuous Integration</a:t>
            </a:r>
            <a:r>
              <a:rPr lang="hr-HR" dirty="0" smtClean="0"/>
              <a:t> → Daily </a:t>
            </a:r>
            <a:r>
              <a:rPr lang="hr-HR" dirty="0" err="1" smtClean="0"/>
              <a:t>Build</a:t>
            </a:r>
            <a:r>
              <a:rPr lang="hr-HR" dirty="0" smtClean="0"/>
              <a:t> &amp; </a:t>
            </a:r>
            <a:r>
              <a:rPr lang="hr-HR" dirty="0" err="1" smtClean="0"/>
              <a:t>Smoke</a:t>
            </a:r>
            <a:r>
              <a:rPr lang="hr-HR" dirty="0" smtClean="0"/>
              <a:t> </a:t>
            </a:r>
            <a:r>
              <a:rPr lang="hr-HR" dirty="0" smtClean="0"/>
              <a:t>Test</a:t>
            </a:r>
            <a:endParaRPr lang="hr-HR" dirty="0" smtClean="0"/>
          </a:p>
          <a:p>
            <a:pPr lvl="1"/>
            <a:r>
              <a:rPr lang="en-US" dirty="0"/>
              <a:t>Continuous = </a:t>
            </a:r>
            <a:r>
              <a:rPr lang="hr-HR" dirty="0"/>
              <a:t>at </a:t>
            </a:r>
            <a:r>
              <a:rPr lang="hr-HR" dirty="0" err="1"/>
              <a:t>least</a:t>
            </a:r>
            <a:r>
              <a:rPr lang="hr-HR" dirty="0"/>
              <a:t> </a:t>
            </a:r>
            <a:r>
              <a:rPr lang="hr-HR" dirty="0" err="1"/>
              <a:t>daily</a:t>
            </a:r>
            <a:endParaRPr lang="en-US" dirty="0"/>
          </a:p>
          <a:p>
            <a:pPr lvl="2"/>
            <a:r>
              <a:rPr lang="en-US" dirty="0"/>
              <a:t>By regularly integrating with current build</a:t>
            </a:r>
          </a:p>
          <a:p>
            <a:pPr lvl="2"/>
            <a:r>
              <a:rPr lang="en-US" dirty="0"/>
              <a:t>And getting every else’s code</a:t>
            </a:r>
          </a:p>
          <a:p>
            <a:pPr lvl="2"/>
            <a:r>
              <a:rPr lang="en-US" dirty="0"/>
              <a:t>Code may only be checked in if all tests pass</a:t>
            </a:r>
            <a:endParaRPr lang="hr-HR" dirty="0"/>
          </a:p>
          <a:p>
            <a:pPr lvl="1"/>
            <a:r>
              <a:rPr lang="hr-HR" dirty="0" smtClean="0"/>
              <a:t>CI </a:t>
            </a:r>
            <a:r>
              <a:rPr lang="hr-HR" dirty="0"/>
              <a:t>server </a:t>
            </a:r>
            <a:endParaRPr lang="hr-HR" dirty="0" smtClean="0"/>
          </a:p>
          <a:p>
            <a:pPr lvl="2"/>
            <a:r>
              <a:rPr lang="en-US" dirty="0"/>
              <a:t>Release builds in the morning</a:t>
            </a:r>
            <a:endParaRPr lang="hr-HR" dirty="0"/>
          </a:p>
          <a:p>
            <a:pPr lvl="2"/>
            <a:r>
              <a:rPr lang="hr-HR" dirty="0" err="1" smtClean="0"/>
              <a:t>Messaging</a:t>
            </a:r>
            <a:r>
              <a:rPr lang="hr-HR" dirty="0" smtClean="0"/>
              <a:t> </a:t>
            </a:r>
            <a:r>
              <a:rPr lang="hr-HR" dirty="0"/>
              <a:t>„</a:t>
            </a:r>
            <a:r>
              <a:rPr lang="hr-HR" dirty="0" err="1"/>
              <a:t>fix</a:t>
            </a:r>
            <a:r>
              <a:rPr lang="hr-HR" dirty="0"/>
              <a:t> </a:t>
            </a:r>
            <a:r>
              <a:rPr lang="hr-HR" dirty="0" err="1"/>
              <a:t>the</a:t>
            </a:r>
            <a:r>
              <a:rPr lang="hr-HR" dirty="0"/>
              <a:t> </a:t>
            </a:r>
            <a:r>
              <a:rPr lang="hr-HR" dirty="0" err="1"/>
              <a:t>build</a:t>
            </a:r>
            <a:r>
              <a:rPr lang="hr-HR" dirty="0"/>
              <a:t>”</a:t>
            </a:r>
          </a:p>
          <a:p>
            <a:pPr lvl="1"/>
            <a:r>
              <a:rPr lang="hr-HR" dirty="0" err="1" smtClean="0"/>
              <a:t>Penalty</a:t>
            </a:r>
            <a:r>
              <a:rPr lang="hr-HR" dirty="0" smtClean="0"/>
              <a:t> </a:t>
            </a:r>
            <a:r>
              <a:rPr lang="hr-HR" dirty="0"/>
              <a:t>for </a:t>
            </a:r>
            <a:r>
              <a:rPr lang="hr-HR" dirty="0" err="1"/>
              <a:t>breaking</a:t>
            </a:r>
            <a:r>
              <a:rPr lang="hr-HR" dirty="0"/>
              <a:t> </a:t>
            </a:r>
            <a:r>
              <a:rPr lang="hr-HR" dirty="0" err="1"/>
              <a:t>the</a:t>
            </a:r>
            <a:r>
              <a:rPr lang="hr-HR" dirty="0"/>
              <a:t> </a:t>
            </a:r>
            <a:r>
              <a:rPr lang="hr-HR" dirty="0" err="1" smtClean="0"/>
              <a:t>build</a:t>
            </a:r>
            <a:r>
              <a:rPr lang="hr-HR" dirty="0" smtClean="0"/>
              <a:t> [</a:t>
            </a:r>
            <a:r>
              <a:rPr lang="hr-HR" dirty="0" err="1" smtClean="0"/>
              <a:t>or</a:t>
            </a:r>
            <a:r>
              <a:rPr lang="hr-HR" dirty="0" smtClean="0"/>
              <a:t> </a:t>
            </a:r>
            <a:r>
              <a:rPr lang="hr-HR" dirty="0" err="1" smtClean="0"/>
              <a:t>leaving</a:t>
            </a:r>
            <a:r>
              <a:rPr lang="hr-HR" dirty="0" smtClean="0"/>
              <a:t> w/o </a:t>
            </a:r>
            <a:r>
              <a:rPr lang="hr-HR" dirty="0" err="1" smtClean="0"/>
              <a:t>checking</a:t>
            </a:r>
            <a:r>
              <a:rPr lang="hr-HR" dirty="0" smtClean="0"/>
              <a:t> </a:t>
            </a:r>
            <a:r>
              <a:rPr lang="hr-HR" dirty="0" err="1" smtClean="0"/>
              <a:t>in</a:t>
            </a:r>
            <a:r>
              <a:rPr lang="hr-HR" dirty="0" smtClean="0"/>
              <a:t>]</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13</a:t>
            </a:fld>
            <a:endParaRPr lang="hr-HR"/>
          </a:p>
        </p:txBody>
      </p:sp>
    </p:spTree>
    <p:extLst>
      <p:ext uri="{BB962C8B-B14F-4D97-AF65-F5344CB8AC3E}">
        <p14:creationId xmlns:p14="http://schemas.microsoft.com/office/powerpoint/2010/main" xmlns="" val="362789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Corollary practices</a:t>
            </a:r>
            <a:endParaRPr lang="hr-HR" dirty="0"/>
          </a:p>
        </p:txBody>
      </p:sp>
      <p:sp>
        <p:nvSpPr>
          <p:cNvPr id="3" name="Content Placeholder 2"/>
          <p:cNvSpPr>
            <a:spLocks noGrp="1"/>
          </p:cNvSpPr>
          <p:nvPr>
            <p:ph sz="half" idx="1"/>
          </p:nvPr>
        </p:nvSpPr>
        <p:spPr/>
        <p:txBody>
          <a:bodyPr>
            <a:normAutofit fontScale="92500" lnSpcReduction="10000"/>
          </a:bodyPr>
          <a:lstStyle/>
          <a:p>
            <a:r>
              <a:rPr lang="en-US" dirty="0" smtClean="0"/>
              <a:t>real </a:t>
            </a:r>
            <a:r>
              <a:rPr lang="en-US" dirty="0"/>
              <a:t>customer, </a:t>
            </a:r>
            <a:endParaRPr lang="en-US" dirty="0" smtClean="0"/>
          </a:p>
          <a:p>
            <a:r>
              <a:rPr lang="en-US" dirty="0" smtClean="0"/>
              <a:t>incremental </a:t>
            </a:r>
            <a:r>
              <a:rPr lang="en-US" dirty="0"/>
              <a:t>deployment, </a:t>
            </a:r>
            <a:endParaRPr lang="en-US" dirty="0" smtClean="0"/>
          </a:p>
          <a:p>
            <a:r>
              <a:rPr lang="en-US" dirty="0"/>
              <a:t>negotiated scope contract, </a:t>
            </a:r>
          </a:p>
          <a:p>
            <a:r>
              <a:rPr lang="en-US" dirty="0">
                <a:solidFill>
                  <a:srgbClr val="006600"/>
                </a:solidFill>
              </a:rPr>
              <a:t>pay-per-use</a:t>
            </a:r>
            <a:endParaRPr lang="hr-HR" dirty="0">
              <a:solidFill>
                <a:srgbClr val="006600"/>
              </a:solidFill>
            </a:endParaRPr>
          </a:p>
          <a:p>
            <a:r>
              <a:rPr lang="en-US" dirty="0" smtClean="0"/>
              <a:t>team </a:t>
            </a:r>
            <a:r>
              <a:rPr lang="en-US" dirty="0"/>
              <a:t>continuity, </a:t>
            </a:r>
            <a:endParaRPr lang="en-US" dirty="0" smtClean="0"/>
          </a:p>
          <a:p>
            <a:endParaRPr lang="hr-HR" dirty="0" smtClean="0"/>
          </a:p>
          <a:p>
            <a:endParaRPr lang="hr-HR" dirty="0"/>
          </a:p>
          <a:p>
            <a:r>
              <a:rPr lang="hr-HR" dirty="0" err="1" smtClean="0">
                <a:solidFill>
                  <a:srgbClr val="006600"/>
                </a:solidFill>
              </a:rPr>
              <a:t>daily</a:t>
            </a:r>
            <a:r>
              <a:rPr lang="hr-HR" dirty="0" smtClean="0">
                <a:solidFill>
                  <a:srgbClr val="006600"/>
                </a:solidFill>
              </a:rPr>
              <a:t> </a:t>
            </a:r>
            <a:r>
              <a:rPr lang="en-GB" dirty="0" smtClean="0"/>
              <a:t>stand-up </a:t>
            </a:r>
            <a:r>
              <a:rPr lang="en-GB" dirty="0" smtClean="0">
                <a:solidFill>
                  <a:srgbClr val="006600"/>
                </a:solidFill>
              </a:rPr>
              <a:t>meetings</a:t>
            </a:r>
            <a:r>
              <a:rPr lang="hr-HR" dirty="0" smtClean="0">
                <a:solidFill>
                  <a:srgbClr val="006600"/>
                </a:solidFill>
              </a:rPr>
              <a:t> </a:t>
            </a:r>
            <a:r>
              <a:rPr lang="hr-HR" dirty="0" smtClean="0">
                <a:solidFill>
                  <a:srgbClr val="00B050"/>
                </a:solidFill>
              </a:rPr>
              <a:t>		</a:t>
            </a:r>
            <a:r>
              <a:rPr lang="hr-HR" dirty="0" smtClean="0"/>
              <a:t># </a:t>
            </a:r>
            <a:r>
              <a:rPr lang="en-GB" dirty="0" smtClean="0"/>
              <a:t>unofficial</a:t>
            </a:r>
            <a:r>
              <a:rPr lang="hr-HR" dirty="0" smtClean="0"/>
              <a:t> </a:t>
            </a:r>
            <a:r>
              <a:rPr lang="hr-HR" dirty="0" err="1" smtClean="0"/>
              <a:t>practice</a:t>
            </a:r>
            <a:endParaRPr lang="en-GB" dirty="0"/>
          </a:p>
        </p:txBody>
      </p:sp>
      <p:sp>
        <p:nvSpPr>
          <p:cNvPr id="7" name="Content Placeholder 6"/>
          <p:cNvSpPr>
            <a:spLocks noGrp="1"/>
          </p:cNvSpPr>
          <p:nvPr>
            <p:ph sz="half" idx="2"/>
          </p:nvPr>
        </p:nvSpPr>
        <p:spPr/>
        <p:txBody>
          <a:bodyPr>
            <a:normAutofit fontScale="92500" lnSpcReduction="10000"/>
          </a:bodyPr>
          <a:lstStyle/>
          <a:p>
            <a:r>
              <a:rPr lang="en-US" dirty="0"/>
              <a:t>shrinking team, </a:t>
            </a:r>
          </a:p>
          <a:p>
            <a:r>
              <a:rPr lang="en-US" dirty="0"/>
              <a:t>root cause analysis, </a:t>
            </a:r>
          </a:p>
          <a:p>
            <a:r>
              <a:rPr lang="en-US" dirty="0" smtClean="0"/>
              <a:t>code </a:t>
            </a:r>
            <a:r>
              <a:rPr lang="en-US" dirty="0"/>
              <a:t>and tests, </a:t>
            </a:r>
          </a:p>
          <a:p>
            <a:r>
              <a:rPr lang="en-US" dirty="0" smtClean="0">
                <a:solidFill>
                  <a:srgbClr val="006600"/>
                </a:solidFill>
              </a:rPr>
              <a:t>shared </a:t>
            </a:r>
            <a:r>
              <a:rPr lang="en-US" dirty="0">
                <a:solidFill>
                  <a:srgbClr val="006600"/>
                </a:solidFill>
              </a:rPr>
              <a:t>code, </a:t>
            </a:r>
          </a:p>
          <a:p>
            <a:r>
              <a:rPr lang="hr-HR" dirty="0" smtClean="0"/>
              <a:t>single </a:t>
            </a:r>
            <a:r>
              <a:rPr lang="hr-HR" dirty="0" err="1" smtClean="0"/>
              <a:t>code</a:t>
            </a:r>
            <a:r>
              <a:rPr lang="hr-HR" dirty="0" smtClean="0"/>
              <a:t> base</a:t>
            </a:r>
          </a:p>
          <a:p>
            <a:r>
              <a:rPr lang="en-US" dirty="0" smtClean="0"/>
              <a:t>daily </a:t>
            </a:r>
            <a:r>
              <a:rPr lang="en-US" dirty="0"/>
              <a:t>deployment, </a:t>
            </a:r>
          </a:p>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14</a:t>
            </a:fld>
            <a:endParaRPr lang="hr-HR"/>
          </a:p>
        </p:txBody>
      </p:sp>
    </p:spTree>
    <p:extLst>
      <p:ext uri="{BB962C8B-B14F-4D97-AF65-F5344CB8AC3E}">
        <p14:creationId xmlns:p14="http://schemas.microsoft.com/office/powerpoint/2010/main" xmlns="" val="76392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XP team</a:t>
            </a:r>
            <a:endParaRPr lang="hr-HR" dirty="0"/>
          </a:p>
        </p:txBody>
      </p:sp>
      <p:sp>
        <p:nvSpPr>
          <p:cNvPr id="8" name="Content Placeholder 7"/>
          <p:cNvSpPr>
            <a:spLocks noGrp="1"/>
          </p:cNvSpPr>
          <p:nvPr>
            <p:ph idx="1"/>
          </p:nvPr>
        </p:nvSpPr>
        <p:spPr>
          <a:xfrm>
            <a:off x="628650" y="1825625"/>
            <a:ext cx="8515350" cy="4351338"/>
          </a:xfrm>
        </p:spPr>
        <p:txBody>
          <a:bodyPr>
            <a:normAutofit fontScale="85000" lnSpcReduction="10000"/>
          </a:bodyPr>
          <a:lstStyle/>
          <a:p>
            <a:r>
              <a:rPr lang="en-GB" dirty="0" smtClean="0"/>
              <a:t>Self-organizing</a:t>
            </a:r>
            <a:r>
              <a:rPr lang="hr-HR" dirty="0" smtClean="0"/>
              <a:t>, </a:t>
            </a:r>
            <a:r>
              <a:rPr lang="hr-HR" dirty="0" err="1" smtClean="0"/>
              <a:t>cross</a:t>
            </a:r>
            <a:r>
              <a:rPr lang="hr-HR" dirty="0" smtClean="0"/>
              <a:t>-</a:t>
            </a:r>
            <a:r>
              <a:rPr lang="hr-HR" dirty="0" err="1" smtClean="0"/>
              <a:t>functional</a:t>
            </a:r>
            <a:r>
              <a:rPr lang="hr-HR" dirty="0" smtClean="0"/>
              <a:t>, </a:t>
            </a:r>
            <a:r>
              <a:rPr lang="hr-HR" dirty="0" err="1" smtClean="0"/>
              <a:t>sufficiently</a:t>
            </a:r>
            <a:r>
              <a:rPr lang="hr-HR" dirty="0" smtClean="0"/>
              <a:t> </a:t>
            </a:r>
            <a:r>
              <a:rPr lang="hr-HR" dirty="0" err="1" smtClean="0"/>
              <a:t>competent</a:t>
            </a:r>
            <a:endParaRPr lang="en-US" dirty="0" smtClean="0"/>
          </a:p>
          <a:p>
            <a:r>
              <a:rPr lang="en-US" dirty="0" smtClean="0"/>
              <a:t>Team size :</a:t>
            </a:r>
            <a:r>
              <a:rPr lang="en-GB" dirty="0" smtClean="0"/>
              <a:t> o</a:t>
            </a:r>
            <a:r>
              <a:rPr lang="en-US" dirty="0" err="1" smtClean="0"/>
              <a:t>ptimal</a:t>
            </a:r>
            <a:r>
              <a:rPr lang="en-US" dirty="0" smtClean="0"/>
              <a:t> 7 ∓ 2, </a:t>
            </a:r>
            <a:r>
              <a:rPr lang="en-US" dirty="0" smtClean="0">
                <a:solidFill>
                  <a:srgbClr val="00B050"/>
                </a:solidFill>
              </a:rPr>
              <a:t>like 5</a:t>
            </a:r>
            <a:endParaRPr lang="hr-HR" dirty="0" smtClean="0">
              <a:solidFill>
                <a:srgbClr val="00B050"/>
              </a:solidFill>
            </a:endParaRPr>
          </a:p>
          <a:p>
            <a:r>
              <a:rPr lang="en-GB" dirty="0" smtClean="0"/>
              <a:t>Team roles</a:t>
            </a:r>
          </a:p>
          <a:p>
            <a:pPr lvl="1"/>
            <a:r>
              <a:rPr lang="en-US" dirty="0" smtClean="0"/>
              <a:t>Manager – management of team &amp; problems </a:t>
            </a:r>
            <a:r>
              <a:rPr lang="hr-HR" dirty="0" smtClean="0"/>
              <a:t>	</a:t>
            </a:r>
            <a:r>
              <a:rPr lang="en-GB" dirty="0" smtClean="0"/>
              <a:t># manager, “team lead”</a:t>
            </a:r>
          </a:p>
          <a:p>
            <a:pPr lvl="1"/>
            <a:r>
              <a:rPr lang="en-GB" dirty="0" smtClean="0"/>
              <a:t>Coach – tutoring, monitoring, issue control </a:t>
            </a:r>
            <a:r>
              <a:rPr lang="hr-HR" dirty="0" smtClean="0"/>
              <a:t>	</a:t>
            </a:r>
            <a:r>
              <a:rPr lang="en-GB" dirty="0" smtClean="0"/>
              <a:t># programmer, “tech lead”</a:t>
            </a:r>
          </a:p>
          <a:p>
            <a:pPr lvl="1"/>
            <a:r>
              <a:rPr lang="en-US" dirty="0" smtClean="0"/>
              <a:t>Programmer – estimating, coding incl. tests, refactoring</a:t>
            </a:r>
          </a:p>
          <a:p>
            <a:pPr lvl="1"/>
            <a:r>
              <a:rPr lang="en-GB" dirty="0" smtClean="0"/>
              <a:t>Tester – test development </a:t>
            </a:r>
          </a:p>
          <a:p>
            <a:pPr lvl="1"/>
            <a:r>
              <a:rPr lang="en-US" dirty="0" smtClean="0"/>
              <a:t>Customer – story selection and prioritizing, </a:t>
            </a:r>
            <a:r>
              <a:rPr lang="hr-HR" dirty="0" err="1" smtClean="0"/>
              <a:t>acceptance</a:t>
            </a:r>
            <a:r>
              <a:rPr lang="hr-HR" dirty="0" smtClean="0"/>
              <a:t> </a:t>
            </a:r>
            <a:r>
              <a:rPr lang="en-US" dirty="0" smtClean="0"/>
              <a:t>test writing</a:t>
            </a:r>
            <a:endParaRPr lang="en-GB" dirty="0" smtClean="0"/>
          </a:p>
          <a:p>
            <a:r>
              <a:rPr lang="en-US" dirty="0" smtClean="0"/>
              <a:t>More roles</a:t>
            </a:r>
          </a:p>
          <a:p>
            <a:pPr lvl="1"/>
            <a:r>
              <a:rPr lang="en-US" dirty="0" smtClean="0"/>
              <a:t>Tracker, </a:t>
            </a:r>
            <a:r>
              <a:rPr lang="hr-HR" dirty="0" err="1" smtClean="0"/>
              <a:t>Trainer</a:t>
            </a:r>
            <a:r>
              <a:rPr lang="hr-HR" dirty="0" smtClean="0"/>
              <a:t>, </a:t>
            </a:r>
            <a:r>
              <a:rPr lang="en-US" dirty="0" smtClean="0"/>
              <a:t>Doomsayer, …</a:t>
            </a:r>
          </a:p>
          <a:p>
            <a:pPr lvl="1"/>
            <a:r>
              <a:rPr lang="en-US" dirty="0" smtClean="0"/>
              <a:t>Product Manager, Domain Expert, Interaction Designer, Business Analyst …</a:t>
            </a:r>
            <a:endParaRPr lang="hr-HR" dirty="0" smtClean="0"/>
          </a:p>
          <a:p>
            <a:endParaRPr lang="hr-HR" dirty="0" smtClean="0"/>
          </a:p>
          <a:p>
            <a:endParaRPr lang="hr-HR" dirty="0"/>
          </a:p>
        </p:txBody>
      </p:sp>
      <p:sp>
        <p:nvSpPr>
          <p:cNvPr id="4" name="Date Placeholder 3"/>
          <p:cNvSpPr>
            <a:spLocks noGrp="1"/>
          </p:cNvSpPr>
          <p:nvPr>
            <p:ph type="dt" sz="half" idx="10"/>
          </p:nvPr>
        </p:nvSpPr>
        <p:spPr/>
        <p:txBody>
          <a:bodyPr/>
          <a:lstStyle/>
          <a:p>
            <a:r>
              <a:rPr lang="hr-HR" smtClean="0"/>
              <a:t>Aug 2014</a:t>
            </a:r>
            <a:endParaRPr lang="hr-HR" dirty="0"/>
          </a:p>
        </p:txBody>
      </p:sp>
      <p:sp>
        <p:nvSpPr>
          <p:cNvPr id="5" name="Footer Placeholder 4"/>
          <p:cNvSpPr>
            <a:spLocks noGrp="1"/>
          </p:cNvSpPr>
          <p:nvPr>
            <p:ph type="ftr" sz="quarter" idx="11"/>
          </p:nvPr>
        </p:nvSpPr>
        <p:spPr/>
        <p:txBody>
          <a:bodyPr/>
          <a:lstStyle/>
          <a:p>
            <a:r>
              <a:rPr lang="hr-HR"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15</a:t>
            </a:fld>
            <a:endParaRPr lang="hr-HR"/>
          </a:p>
        </p:txBody>
      </p:sp>
    </p:spTree>
    <p:extLst>
      <p:ext uri="{BB962C8B-B14F-4D97-AF65-F5344CB8AC3E}">
        <p14:creationId xmlns:p14="http://schemas.microsoft.com/office/powerpoint/2010/main" xmlns="" val="673116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hr-HR" dirty="0" err="1" smtClean="0"/>
              <a:t>Practical</a:t>
            </a:r>
            <a:r>
              <a:rPr lang="hr-HR" dirty="0" smtClean="0"/>
              <a:t> </a:t>
            </a:r>
            <a:r>
              <a:rPr lang="hr-HR" dirty="0" err="1" smtClean="0"/>
              <a:t>issues</a:t>
            </a:r>
            <a:endParaRPr lang="hr-HR" dirty="0"/>
          </a:p>
        </p:txBody>
      </p:sp>
      <p:sp>
        <p:nvSpPr>
          <p:cNvPr id="7" name="Text Placeholder 6"/>
          <p:cNvSpPr>
            <a:spLocks noGrp="1"/>
          </p:cNvSpPr>
          <p:nvPr>
            <p:ph type="body" idx="1"/>
          </p:nvPr>
        </p:nvSpPr>
        <p:spPr/>
        <p:txBody>
          <a:bodyPr/>
          <a:lstStyle/>
          <a:p>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16</a:t>
            </a:fld>
            <a:endParaRPr lang="hr-HR"/>
          </a:p>
        </p:txBody>
      </p:sp>
    </p:spTree>
    <p:extLst>
      <p:ext uri="{BB962C8B-B14F-4D97-AF65-F5344CB8AC3E}">
        <p14:creationId xmlns:p14="http://schemas.microsoft.com/office/powerpoint/2010/main" xmlns="" val="3980565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8194074" cy="1325563"/>
          </a:xfrm>
        </p:spPr>
        <p:txBody>
          <a:bodyPr/>
          <a:lstStyle/>
          <a:p>
            <a:r>
              <a:rPr lang="en-US" dirty="0" smtClean="0"/>
              <a:t>Controversies [</a:t>
            </a:r>
            <a:r>
              <a:rPr lang="hr-HR" dirty="0" smtClean="0"/>
              <a:t>&amp; how to </a:t>
            </a:r>
            <a:r>
              <a:rPr lang="hr-HR" dirty="0" err="1" smtClean="0"/>
              <a:t>deal</a:t>
            </a:r>
            <a:r>
              <a:rPr lang="hr-HR" dirty="0" smtClean="0"/>
              <a:t> </a:t>
            </a:r>
            <a:r>
              <a:rPr lang="hr-HR" dirty="0" err="1" smtClean="0"/>
              <a:t>with</a:t>
            </a:r>
            <a:r>
              <a:rPr lang="en-US" dirty="0" smtClean="0"/>
              <a:t>]</a:t>
            </a:r>
            <a:endParaRPr lang="hr-HR" dirty="0"/>
          </a:p>
        </p:txBody>
      </p:sp>
      <p:sp>
        <p:nvSpPr>
          <p:cNvPr id="3" name="Content Placeholder 2"/>
          <p:cNvSpPr>
            <a:spLocks noGrp="1"/>
          </p:cNvSpPr>
          <p:nvPr>
            <p:ph idx="1"/>
          </p:nvPr>
        </p:nvSpPr>
        <p:spPr/>
        <p:txBody>
          <a:bodyPr>
            <a:normAutofit/>
          </a:bodyPr>
          <a:lstStyle/>
          <a:p>
            <a:r>
              <a:rPr lang="en-US" i="1" dirty="0" smtClean="0"/>
              <a:t>XP is a hackers paradise or at the very least encourages hacking</a:t>
            </a:r>
            <a:endParaRPr lang="hr-HR" i="1" dirty="0" smtClean="0"/>
          </a:p>
          <a:p>
            <a:pPr lvl="1"/>
            <a:r>
              <a:rPr lang="hr-HR" dirty="0" err="1" smtClean="0">
                <a:solidFill>
                  <a:srgbClr val="006600"/>
                </a:solidFill>
              </a:rPr>
              <a:t>Active</a:t>
            </a:r>
            <a:r>
              <a:rPr lang="hr-HR" dirty="0" smtClean="0">
                <a:solidFill>
                  <a:srgbClr val="006600"/>
                </a:solidFill>
              </a:rPr>
              <a:t> PM</a:t>
            </a:r>
            <a:r>
              <a:rPr lang="hr-HR" dirty="0" smtClean="0"/>
              <a:t>, n </a:t>
            </a:r>
            <a:r>
              <a:rPr lang="en-US" dirty="0" smtClean="0"/>
              <a:t>stories 90% done = 0 stories</a:t>
            </a:r>
          </a:p>
          <a:p>
            <a:r>
              <a:rPr lang="en-US" i="1" dirty="0" smtClean="0"/>
              <a:t>XP Programmers get to work in pairs!</a:t>
            </a:r>
          </a:p>
          <a:p>
            <a:pPr lvl="1"/>
            <a:r>
              <a:rPr lang="en-US" dirty="0" smtClean="0"/>
              <a:t>Not all, but sophisticated functions</a:t>
            </a:r>
          </a:p>
          <a:p>
            <a:pPr lvl="1"/>
            <a:r>
              <a:rPr lang="en-US" dirty="0" smtClean="0"/>
              <a:t>Programmers should </a:t>
            </a:r>
            <a:r>
              <a:rPr lang="en-US" dirty="0" smtClean="0">
                <a:solidFill>
                  <a:srgbClr val="006600"/>
                </a:solidFill>
              </a:rPr>
              <a:t>switch roles and change partners</a:t>
            </a:r>
          </a:p>
          <a:p>
            <a:r>
              <a:rPr lang="en-US" i="1" dirty="0" smtClean="0"/>
              <a:t>XP doesn’t force team members to specialize</a:t>
            </a:r>
          </a:p>
          <a:p>
            <a:pPr lvl="1"/>
            <a:r>
              <a:rPr lang="hr-HR" dirty="0"/>
              <a:t>S</a:t>
            </a:r>
            <a:r>
              <a:rPr lang="en-US" dirty="0" err="1"/>
              <a:t>pecialization</a:t>
            </a:r>
            <a:r>
              <a:rPr lang="en-US" dirty="0"/>
              <a:t> </a:t>
            </a:r>
            <a:r>
              <a:rPr lang="hr-HR" dirty="0" err="1"/>
              <a:t>is</a:t>
            </a:r>
            <a:r>
              <a:rPr lang="hr-HR" dirty="0"/>
              <a:t> </a:t>
            </a:r>
            <a:r>
              <a:rPr lang="hr-HR" dirty="0" err="1"/>
              <a:t>not</a:t>
            </a:r>
            <a:r>
              <a:rPr lang="hr-HR" dirty="0"/>
              <a:t> </a:t>
            </a:r>
            <a:r>
              <a:rPr lang="hr-HR" dirty="0" err="1"/>
              <a:t>always</a:t>
            </a:r>
            <a:r>
              <a:rPr lang="hr-HR" dirty="0"/>
              <a:t> a </a:t>
            </a:r>
            <a:r>
              <a:rPr lang="en-US" dirty="0"/>
              <a:t>good </a:t>
            </a:r>
            <a:r>
              <a:rPr lang="hr-HR" dirty="0" err="1"/>
              <a:t>thing</a:t>
            </a:r>
            <a:r>
              <a:rPr lang="en-US" dirty="0"/>
              <a:t> </a:t>
            </a:r>
          </a:p>
          <a:p>
            <a:pPr lvl="2"/>
            <a:r>
              <a:rPr lang="en-US" dirty="0" err="1"/>
              <a:t>Paraprofesionalism</a:t>
            </a:r>
            <a:r>
              <a:rPr lang="en-US" dirty="0"/>
              <a:t>, </a:t>
            </a:r>
            <a:r>
              <a:rPr lang="en-US" dirty="0" err="1"/>
              <a:t>Fach</a:t>
            </a:r>
            <a:r>
              <a:rPr lang="en-US" dirty="0"/>
              <a:t>-idiotism, …</a:t>
            </a:r>
            <a:endParaRPr lang="hr-HR" dirty="0"/>
          </a:p>
          <a:p>
            <a:pPr lvl="1"/>
            <a:r>
              <a:rPr lang="hr-HR" dirty="0" err="1" smtClean="0">
                <a:solidFill>
                  <a:srgbClr val="006600"/>
                </a:solidFill>
              </a:rPr>
              <a:t>Versatility</a:t>
            </a:r>
            <a:r>
              <a:rPr lang="hr-HR" dirty="0" smtClean="0">
                <a:solidFill>
                  <a:srgbClr val="006600"/>
                </a:solidFill>
              </a:rPr>
              <a:t> </a:t>
            </a:r>
            <a:r>
              <a:rPr lang="hr-HR" dirty="0" err="1" smtClean="0">
                <a:solidFill>
                  <a:srgbClr val="006600"/>
                </a:solidFill>
              </a:rPr>
              <a:t>is</a:t>
            </a:r>
            <a:r>
              <a:rPr lang="hr-HR" dirty="0" smtClean="0">
                <a:solidFill>
                  <a:srgbClr val="006600"/>
                </a:solidFill>
              </a:rPr>
              <a:t> </a:t>
            </a:r>
            <a:r>
              <a:rPr lang="hr-HR" dirty="0" err="1" smtClean="0">
                <a:solidFill>
                  <a:srgbClr val="006600"/>
                </a:solidFill>
              </a:rPr>
              <a:t>good</a:t>
            </a:r>
            <a:r>
              <a:rPr lang="hr-HR" dirty="0" smtClean="0">
                <a:solidFill>
                  <a:srgbClr val="006600"/>
                </a:solidFill>
              </a:rPr>
              <a:t>, </a:t>
            </a:r>
            <a:r>
              <a:rPr lang="hr-HR" dirty="0">
                <a:solidFill>
                  <a:srgbClr val="006600"/>
                </a:solidFill>
              </a:rPr>
              <a:t>for </a:t>
            </a:r>
            <a:r>
              <a:rPr lang="hr-HR" dirty="0" err="1">
                <a:solidFill>
                  <a:srgbClr val="006600"/>
                </a:solidFill>
              </a:rPr>
              <a:t>small</a:t>
            </a:r>
            <a:r>
              <a:rPr lang="hr-HR" dirty="0">
                <a:solidFill>
                  <a:srgbClr val="006600"/>
                </a:solidFill>
              </a:rPr>
              <a:t> </a:t>
            </a:r>
            <a:r>
              <a:rPr lang="hr-HR" dirty="0" err="1" smtClean="0">
                <a:solidFill>
                  <a:srgbClr val="006600"/>
                </a:solidFill>
              </a:rPr>
              <a:t>teams</a:t>
            </a:r>
            <a:r>
              <a:rPr lang="hr-HR" dirty="0" smtClean="0">
                <a:solidFill>
                  <a:srgbClr val="006600"/>
                </a:solidFill>
              </a:rPr>
              <a:t>!</a:t>
            </a:r>
            <a:endParaRPr lang="en-US" dirty="0">
              <a:solidFill>
                <a:srgbClr val="006600"/>
              </a:solidFill>
            </a:endParaRPr>
          </a:p>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17</a:t>
            </a:fld>
            <a:endParaRPr lang="hr-HR"/>
          </a:p>
        </p:txBody>
      </p:sp>
    </p:spTree>
    <p:extLst>
      <p:ext uri="{BB962C8B-B14F-4D97-AF65-F5344CB8AC3E}">
        <p14:creationId xmlns:p14="http://schemas.microsoft.com/office/powerpoint/2010/main" xmlns="" val="241839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[continued]</a:t>
            </a:r>
            <a:endParaRPr lang="hr-HR" dirty="0"/>
          </a:p>
        </p:txBody>
      </p:sp>
      <p:sp>
        <p:nvSpPr>
          <p:cNvPr id="3" name="Content Placeholder 2"/>
          <p:cNvSpPr>
            <a:spLocks noGrp="1"/>
          </p:cNvSpPr>
          <p:nvPr>
            <p:ph idx="1"/>
          </p:nvPr>
        </p:nvSpPr>
        <p:spPr>
          <a:xfrm>
            <a:off x="628651" y="1825625"/>
            <a:ext cx="8310813" cy="4351338"/>
          </a:xfrm>
        </p:spPr>
        <p:txBody>
          <a:bodyPr>
            <a:normAutofit fontScale="92500" lnSpcReduction="20000"/>
          </a:bodyPr>
          <a:lstStyle/>
          <a:p>
            <a:r>
              <a:rPr lang="en-US" i="1" dirty="0" smtClean="0"/>
              <a:t>XP promotes gradual development of the infrastructure </a:t>
            </a:r>
            <a:r>
              <a:rPr lang="hr-HR" i="1" dirty="0" smtClean="0"/>
              <a:t>&amp; </a:t>
            </a:r>
            <a:r>
              <a:rPr lang="en-US" i="1" dirty="0" smtClean="0"/>
              <a:t>frameworks</a:t>
            </a:r>
            <a:endParaRPr lang="hr-HR" i="1" dirty="0" smtClean="0"/>
          </a:p>
          <a:p>
            <a:pPr lvl="1"/>
            <a:r>
              <a:rPr lang="hr-HR" dirty="0">
                <a:solidFill>
                  <a:srgbClr val="006600"/>
                </a:solidFill>
              </a:rPr>
              <a:t>! </a:t>
            </a:r>
            <a:r>
              <a:rPr lang="hr-HR" dirty="0" err="1">
                <a:solidFill>
                  <a:srgbClr val="006600"/>
                </a:solidFill>
              </a:rPr>
              <a:t>necessarily</a:t>
            </a:r>
            <a:r>
              <a:rPr lang="hr-HR" dirty="0">
                <a:solidFill>
                  <a:srgbClr val="006600"/>
                </a:solidFill>
              </a:rPr>
              <a:t> </a:t>
            </a:r>
            <a:r>
              <a:rPr lang="hr-HR" dirty="0" smtClean="0"/>
              <a:t>→ CSLA.NET, </a:t>
            </a:r>
            <a:r>
              <a:rPr lang="hr-HR" dirty="0" err="1" smtClean="0"/>
              <a:t>EntLib</a:t>
            </a:r>
            <a:r>
              <a:rPr lang="hr-HR" dirty="0" smtClean="0"/>
              <a:t>, </a:t>
            </a:r>
            <a:r>
              <a:rPr lang="hr-HR" dirty="0" err="1" smtClean="0"/>
              <a:t>Spring</a:t>
            </a:r>
            <a:r>
              <a:rPr lang="hr-HR" dirty="0" smtClean="0"/>
              <a:t>, GWT, </a:t>
            </a:r>
            <a:r>
              <a:rPr lang="hr-HR" dirty="0" err="1" smtClean="0"/>
              <a:t>Struts</a:t>
            </a:r>
            <a:r>
              <a:rPr lang="hr-HR" dirty="0" smtClean="0"/>
              <a:t>, Oracle ADF, …</a:t>
            </a:r>
            <a:endParaRPr lang="en-US" dirty="0" smtClean="0"/>
          </a:p>
          <a:p>
            <a:r>
              <a:rPr lang="en-US" i="1" dirty="0" smtClean="0"/>
              <a:t>XP doesn’t conduct a complete up-front analysis </a:t>
            </a:r>
            <a:r>
              <a:rPr lang="hr-HR" i="1" dirty="0" smtClean="0"/>
              <a:t>&amp; </a:t>
            </a:r>
            <a:r>
              <a:rPr lang="en-US" i="1" dirty="0" smtClean="0"/>
              <a:t>design</a:t>
            </a:r>
            <a:endParaRPr lang="hr-HR" i="1" dirty="0" smtClean="0"/>
          </a:p>
          <a:p>
            <a:pPr lvl="1"/>
            <a:r>
              <a:rPr lang="hr-HR" dirty="0" err="1" smtClean="0"/>
              <a:t>What</a:t>
            </a:r>
            <a:r>
              <a:rPr lang="hr-HR" dirty="0" smtClean="0"/>
              <a:t> </a:t>
            </a:r>
            <a:r>
              <a:rPr lang="hr-HR" dirty="0" err="1" smtClean="0"/>
              <a:t>about</a:t>
            </a:r>
            <a:r>
              <a:rPr lang="hr-HR" dirty="0" smtClean="0"/>
              <a:t> </a:t>
            </a:r>
            <a:r>
              <a:rPr lang="hr-HR" dirty="0" err="1">
                <a:solidFill>
                  <a:srgbClr val="006600"/>
                </a:solidFill>
              </a:rPr>
              <a:t>iterative</a:t>
            </a:r>
            <a:r>
              <a:rPr lang="hr-HR" dirty="0">
                <a:solidFill>
                  <a:srgbClr val="006600"/>
                </a:solidFill>
              </a:rPr>
              <a:t> SAD | </a:t>
            </a:r>
            <a:r>
              <a:rPr lang="hr-HR" dirty="0" err="1">
                <a:solidFill>
                  <a:srgbClr val="006600"/>
                </a:solidFill>
              </a:rPr>
              <a:t>parallel</a:t>
            </a:r>
            <a:r>
              <a:rPr lang="hr-HR" dirty="0">
                <a:solidFill>
                  <a:srgbClr val="006600"/>
                </a:solidFill>
              </a:rPr>
              <a:t> development</a:t>
            </a:r>
            <a:r>
              <a:rPr lang="hr-HR" dirty="0" smtClean="0">
                <a:solidFill>
                  <a:schemeClr val="accent6">
                    <a:lumMod val="75000"/>
                  </a:schemeClr>
                </a:solidFill>
              </a:rPr>
              <a:t> </a:t>
            </a:r>
            <a:r>
              <a:rPr lang="hr-HR" dirty="0" smtClean="0"/>
              <a:t>?</a:t>
            </a:r>
            <a:endParaRPr lang="en-US" dirty="0" smtClean="0"/>
          </a:p>
          <a:p>
            <a:r>
              <a:rPr lang="en-US" i="1" dirty="0" smtClean="0"/>
              <a:t>XP does not encourage the … implementation documentation</a:t>
            </a:r>
            <a:endParaRPr lang="hr-HR" i="1" dirty="0" smtClean="0"/>
          </a:p>
          <a:p>
            <a:pPr lvl="1"/>
            <a:r>
              <a:rPr lang="hr-HR" dirty="0" err="1" smtClean="0"/>
              <a:t>The</a:t>
            </a:r>
            <a:r>
              <a:rPr lang="hr-HR" dirty="0" smtClean="0"/>
              <a:t> </a:t>
            </a:r>
            <a:r>
              <a:rPr lang="hr-HR" dirty="0" err="1" smtClean="0"/>
              <a:t>code</a:t>
            </a:r>
            <a:r>
              <a:rPr lang="hr-HR" dirty="0" smtClean="0"/>
              <a:t> is </a:t>
            </a:r>
            <a:r>
              <a:rPr lang="hr-HR" dirty="0" err="1" smtClean="0"/>
              <a:t>not</a:t>
            </a:r>
            <a:r>
              <a:rPr lang="hr-HR" dirty="0"/>
              <a:t> </a:t>
            </a:r>
            <a:r>
              <a:rPr lang="hr-HR" dirty="0" err="1" smtClean="0"/>
              <a:t>sufficiently</a:t>
            </a:r>
            <a:r>
              <a:rPr lang="hr-HR" dirty="0" smtClean="0"/>
              <a:t> </a:t>
            </a:r>
            <a:r>
              <a:rPr lang="hr-HR" dirty="0" err="1" smtClean="0"/>
              <a:t>self</a:t>
            </a:r>
            <a:r>
              <a:rPr lang="hr-HR" dirty="0" smtClean="0"/>
              <a:t>-</a:t>
            </a:r>
            <a:r>
              <a:rPr lang="hr-HR" dirty="0" err="1" smtClean="0"/>
              <a:t>documenting</a:t>
            </a:r>
            <a:r>
              <a:rPr lang="hr-HR" dirty="0" smtClean="0"/>
              <a:t> # </a:t>
            </a:r>
            <a:r>
              <a:rPr lang="hr-HR" dirty="0" err="1" smtClean="0"/>
              <a:t>the</a:t>
            </a:r>
            <a:r>
              <a:rPr lang="hr-HR" dirty="0" smtClean="0"/>
              <a:t> </a:t>
            </a:r>
            <a:r>
              <a:rPr lang="hr-HR" dirty="0" err="1" smtClean="0"/>
              <a:t>weakest</a:t>
            </a:r>
            <a:r>
              <a:rPr lang="hr-HR" dirty="0" smtClean="0"/>
              <a:t> </a:t>
            </a:r>
            <a:r>
              <a:rPr lang="hr-HR" dirty="0" err="1" smtClean="0"/>
              <a:t>point</a:t>
            </a:r>
            <a:r>
              <a:rPr lang="hr-HR" dirty="0" smtClean="0"/>
              <a:t> !</a:t>
            </a:r>
            <a:endParaRPr lang="hr-HR" dirty="0" smtClean="0"/>
          </a:p>
          <a:p>
            <a:pPr lvl="1"/>
            <a:r>
              <a:rPr lang="hr-HR" dirty="0" err="1">
                <a:solidFill>
                  <a:srgbClr val="006600"/>
                </a:solidFill>
              </a:rPr>
              <a:t>Comments</a:t>
            </a:r>
            <a:r>
              <a:rPr lang="hr-HR" dirty="0">
                <a:solidFill>
                  <a:srgbClr val="006600"/>
                </a:solidFill>
              </a:rPr>
              <a:t>, </a:t>
            </a:r>
            <a:r>
              <a:rPr lang="hr-HR" dirty="0" err="1" smtClean="0">
                <a:solidFill>
                  <a:srgbClr val="006600"/>
                </a:solidFill>
              </a:rPr>
              <a:t>round-trip</a:t>
            </a:r>
            <a:r>
              <a:rPr lang="hr-HR" dirty="0" smtClean="0">
                <a:solidFill>
                  <a:srgbClr val="006600"/>
                </a:solidFill>
              </a:rPr>
              <a:t> </a:t>
            </a:r>
            <a:r>
              <a:rPr lang="hr-HR" dirty="0" err="1" smtClean="0">
                <a:solidFill>
                  <a:srgbClr val="006600"/>
                </a:solidFill>
              </a:rPr>
              <a:t>engineering</a:t>
            </a:r>
            <a:r>
              <a:rPr lang="hr-HR" dirty="0" smtClean="0">
                <a:solidFill>
                  <a:srgbClr val="006600"/>
                </a:solidFill>
              </a:rPr>
              <a:t>, </a:t>
            </a:r>
            <a:r>
              <a:rPr lang="hr-HR" dirty="0" err="1" smtClean="0">
                <a:solidFill>
                  <a:srgbClr val="006600"/>
                </a:solidFill>
              </a:rPr>
              <a:t>frameworks</a:t>
            </a:r>
            <a:r>
              <a:rPr lang="hr-HR" dirty="0" smtClean="0">
                <a:solidFill>
                  <a:srgbClr val="006600"/>
                </a:solidFill>
              </a:rPr>
              <a:t> &amp; </a:t>
            </a:r>
            <a:r>
              <a:rPr lang="hr-HR" dirty="0" err="1" smtClean="0">
                <a:solidFill>
                  <a:srgbClr val="006600"/>
                </a:solidFill>
              </a:rPr>
              <a:t>patterns</a:t>
            </a:r>
            <a:r>
              <a:rPr lang="hr-HR" dirty="0" smtClean="0">
                <a:solidFill>
                  <a:srgbClr val="006600"/>
                </a:solidFill>
              </a:rPr>
              <a:t>, </a:t>
            </a:r>
            <a:r>
              <a:rPr lang="hr-HR" dirty="0">
                <a:solidFill>
                  <a:srgbClr val="006600"/>
                </a:solidFill>
              </a:rPr>
              <a:t>…, </a:t>
            </a:r>
            <a:r>
              <a:rPr lang="hr-HR" dirty="0" err="1">
                <a:solidFill>
                  <a:srgbClr val="006600"/>
                </a:solidFill>
              </a:rPr>
              <a:t>help</a:t>
            </a:r>
            <a:r>
              <a:rPr lang="hr-HR" dirty="0">
                <a:solidFill>
                  <a:srgbClr val="006600"/>
                </a:solidFill>
              </a:rPr>
              <a:t> += manual</a:t>
            </a:r>
            <a:endParaRPr lang="en-US" dirty="0">
              <a:solidFill>
                <a:srgbClr val="006600"/>
              </a:solidFill>
            </a:endParaRPr>
          </a:p>
          <a:p>
            <a:r>
              <a:rPr lang="en-US" i="1" dirty="0" smtClean="0"/>
              <a:t>XP is not a complete methodology</a:t>
            </a:r>
            <a:endParaRPr lang="hr-HR" i="1" dirty="0" smtClean="0"/>
          </a:p>
          <a:p>
            <a:pPr lvl="1"/>
            <a:r>
              <a:rPr lang="hr-HR" dirty="0" err="1" smtClean="0">
                <a:solidFill>
                  <a:srgbClr val="006600"/>
                </a:solidFill>
              </a:rPr>
              <a:t>Common</a:t>
            </a:r>
            <a:r>
              <a:rPr lang="hr-HR" dirty="0" smtClean="0">
                <a:solidFill>
                  <a:srgbClr val="006600"/>
                </a:solidFill>
              </a:rPr>
              <a:t> </a:t>
            </a:r>
            <a:r>
              <a:rPr lang="hr-HR" dirty="0" err="1" smtClean="0">
                <a:solidFill>
                  <a:srgbClr val="006600"/>
                </a:solidFill>
              </a:rPr>
              <a:t>sense</a:t>
            </a:r>
            <a:r>
              <a:rPr lang="hr-HR" dirty="0" smtClean="0">
                <a:solidFill>
                  <a:srgbClr val="006600"/>
                </a:solidFill>
              </a:rPr>
              <a:t> &amp; </a:t>
            </a:r>
            <a:r>
              <a:rPr lang="hr-HR" dirty="0" err="1" smtClean="0">
                <a:solidFill>
                  <a:srgbClr val="006600"/>
                </a:solidFill>
              </a:rPr>
              <a:t>best</a:t>
            </a:r>
            <a:r>
              <a:rPr lang="hr-HR" dirty="0" smtClean="0">
                <a:solidFill>
                  <a:srgbClr val="006600"/>
                </a:solidFill>
              </a:rPr>
              <a:t> </a:t>
            </a:r>
            <a:r>
              <a:rPr lang="hr-HR" dirty="0" err="1" smtClean="0">
                <a:solidFill>
                  <a:srgbClr val="006600"/>
                </a:solidFill>
              </a:rPr>
              <a:t>practices</a:t>
            </a:r>
            <a:r>
              <a:rPr lang="hr-HR" dirty="0" smtClean="0">
                <a:solidFill>
                  <a:srgbClr val="006600"/>
                </a:solidFill>
              </a:rPr>
              <a:t> </a:t>
            </a:r>
            <a:r>
              <a:rPr lang="hr-HR" dirty="0" err="1" smtClean="0">
                <a:solidFill>
                  <a:srgbClr val="006600"/>
                </a:solidFill>
              </a:rPr>
              <a:t>over</a:t>
            </a:r>
            <a:r>
              <a:rPr lang="hr-HR" dirty="0" smtClean="0">
                <a:solidFill>
                  <a:srgbClr val="006600"/>
                </a:solidFill>
              </a:rPr>
              <a:t> </a:t>
            </a:r>
            <a:r>
              <a:rPr lang="hr-HR" dirty="0" err="1" smtClean="0">
                <a:solidFill>
                  <a:srgbClr val="006600"/>
                </a:solidFill>
              </a:rPr>
              <a:t>methodologies</a:t>
            </a:r>
            <a:r>
              <a:rPr lang="hr-HR" dirty="0" smtClean="0">
                <a:solidFill>
                  <a:srgbClr val="006600"/>
                </a:solidFill>
              </a:rPr>
              <a:t> </a:t>
            </a:r>
            <a:r>
              <a:rPr lang="hr-HR" dirty="0" smtClean="0"/>
              <a:t>(Fertalj)</a:t>
            </a:r>
          </a:p>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18</a:t>
            </a:fld>
            <a:endParaRPr lang="hr-HR"/>
          </a:p>
        </p:txBody>
      </p:sp>
    </p:spTree>
    <p:extLst>
      <p:ext uri="{BB962C8B-B14F-4D97-AF65-F5344CB8AC3E}">
        <p14:creationId xmlns:p14="http://schemas.microsoft.com/office/powerpoint/2010/main" xmlns="" val="100158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a:t>
            </a:r>
            <a:r>
              <a:rPr lang="hr-HR" dirty="0" err="1" smtClean="0"/>
              <a:t>Planning</a:t>
            </a:r>
            <a:r>
              <a:rPr lang="hr-HR" dirty="0" smtClean="0"/>
              <a:t> </a:t>
            </a:r>
            <a:r>
              <a:rPr lang="en-US" dirty="0" smtClean="0"/>
              <a:t>[Game]</a:t>
            </a:r>
            <a:endParaRPr lang="hr-HR" b="1" dirty="0"/>
          </a:p>
        </p:txBody>
      </p:sp>
      <p:sp>
        <p:nvSpPr>
          <p:cNvPr id="3" name="Content Placeholder 2"/>
          <p:cNvSpPr>
            <a:spLocks noGrp="1"/>
          </p:cNvSpPr>
          <p:nvPr>
            <p:ph idx="1"/>
          </p:nvPr>
        </p:nvSpPr>
        <p:spPr>
          <a:xfrm>
            <a:off x="628650" y="1825625"/>
            <a:ext cx="8094245" cy="4351338"/>
          </a:xfrm>
        </p:spPr>
        <p:txBody>
          <a:bodyPr>
            <a:normAutofit lnSpcReduction="10000"/>
          </a:bodyPr>
          <a:lstStyle/>
          <a:p>
            <a:r>
              <a:rPr lang="en-US" dirty="0" smtClean="0"/>
              <a:t>Elaboration: </a:t>
            </a:r>
          </a:p>
          <a:p>
            <a:pPr lvl="1"/>
            <a:r>
              <a:rPr lang="en-US" dirty="0" smtClean="0"/>
              <a:t>{ write + estimate + split } a story</a:t>
            </a:r>
            <a:endParaRPr lang="en-US" dirty="0"/>
          </a:p>
          <a:p>
            <a:r>
              <a:rPr lang="en-US" dirty="0" smtClean="0"/>
              <a:t>Commitment: </a:t>
            </a:r>
          </a:p>
          <a:p>
            <a:pPr lvl="1"/>
            <a:r>
              <a:rPr lang="en-US" dirty="0" smtClean="0"/>
              <a:t>Sort by value of { must, should, nice to } have </a:t>
            </a:r>
            <a:r>
              <a:rPr lang="en-US" dirty="0" smtClean="0">
                <a:solidFill>
                  <a:srgbClr val="006600"/>
                </a:solidFill>
              </a:rPr>
              <a:t>→ { 0, 1, 2, 3, 5, 9 }</a:t>
            </a:r>
          </a:p>
          <a:p>
            <a:pPr lvl="1"/>
            <a:r>
              <a:rPr lang="en-US" dirty="0" smtClean="0"/>
              <a:t>Sort by risk { confident, reasonably sure, cannot estimate }</a:t>
            </a:r>
          </a:p>
          <a:p>
            <a:pPr lvl="1"/>
            <a:r>
              <a:rPr lang="en-US" dirty="0" smtClean="0"/>
              <a:t>Choose scope = set of USs</a:t>
            </a:r>
          </a:p>
          <a:p>
            <a:pPr lvl="1"/>
            <a:r>
              <a:rPr lang="en-US" dirty="0" smtClean="0"/>
              <a:t>Set velocity – map Ideal Engineering Days (IED) to reality</a:t>
            </a:r>
          </a:p>
          <a:p>
            <a:r>
              <a:rPr lang="en-US" dirty="0" smtClean="0"/>
              <a:t>Steering:</a:t>
            </a:r>
          </a:p>
          <a:p>
            <a:pPr lvl="1"/>
            <a:r>
              <a:rPr lang="en-US" dirty="0" smtClean="0"/>
              <a:t>Iteration planning, project recovery, identifying new story, project re-estimation</a:t>
            </a:r>
          </a:p>
          <a:p>
            <a:pPr lvl="1"/>
            <a:endParaRPr lang="en-US" dirty="0" smtClean="0"/>
          </a:p>
          <a:p>
            <a:pPr lvl="1"/>
            <a:endParaRPr lang="en-US" dirty="0"/>
          </a:p>
          <a:p>
            <a:pPr marL="0" indent="0">
              <a:buNone/>
            </a:pPr>
            <a:endParaRPr lang="en-US" dirty="0" smtClean="0"/>
          </a:p>
          <a:p>
            <a:pPr lvl="1"/>
            <a:endParaRPr lang="en-GB" dirty="0"/>
          </a:p>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19</a:t>
            </a:fld>
            <a:endParaRPr lang="hr-HR"/>
          </a:p>
        </p:txBody>
      </p:sp>
      <p:pic>
        <p:nvPicPr>
          <p:cNvPr id="13" name="Picture 1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42961" y="365125"/>
            <a:ext cx="3468256" cy="2514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Tree>
    <p:extLst>
      <p:ext uri="{BB962C8B-B14F-4D97-AF65-F5344CB8AC3E}">
        <p14:creationId xmlns:p14="http://schemas.microsoft.com/office/powerpoint/2010/main" xmlns="" val="62856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hr-HR" dirty="0"/>
          </a:p>
        </p:txBody>
      </p:sp>
      <p:sp>
        <p:nvSpPr>
          <p:cNvPr id="17" name="Content Placeholder 16"/>
          <p:cNvSpPr>
            <a:spLocks noGrp="1"/>
          </p:cNvSpPr>
          <p:nvPr>
            <p:ph idx="1"/>
          </p:nvPr>
        </p:nvSpPr>
        <p:spPr/>
        <p:txBody>
          <a:bodyPr/>
          <a:lstStyle/>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a:t>
            </a:fld>
            <a:endParaRPr lang="hr-HR"/>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63770" y="2343652"/>
            <a:ext cx="1694180" cy="1692000"/>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xmlns="" val="0"/>
              </a:ext>
            </a:extLst>
          </a:blip>
          <a:srcRect t="32683" b="780"/>
          <a:stretch/>
        </p:blipFill>
        <p:spPr>
          <a:xfrm>
            <a:off x="2859960" y="2355420"/>
            <a:ext cx="1428750" cy="1692000"/>
          </a:xfrm>
          <a:prstGeom prst="rect">
            <a:avLst/>
          </a:prstGeom>
        </p:spPr>
      </p:pic>
      <p:cxnSp>
        <p:nvCxnSpPr>
          <p:cNvPr id="11" name="Straight Connector 10"/>
          <p:cNvCxnSpPr/>
          <p:nvPr/>
        </p:nvCxnSpPr>
        <p:spPr>
          <a:xfrm>
            <a:off x="4763770" y="2377419"/>
            <a:ext cx="1694180" cy="1646464"/>
          </a:xfrm>
          <a:prstGeom prst="line">
            <a:avLst/>
          </a:prstGeom>
          <a:ln w="889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763770" y="2355423"/>
            <a:ext cx="1694180" cy="1668463"/>
          </a:xfrm>
          <a:prstGeom prst="line">
            <a:avLst/>
          </a:prstGeom>
          <a:ln w="889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59960" y="2372304"/>
            <a:ext cx="1428750" cy="1663348"/>
          </a:xfrm>
          <a:prstGeom prst="line">
            <a:avLst/>
          </a:prstGeom>
          <a:ln w="889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832060" y="2372304"/>
            <a:ext cx="1456650" cy="1646464"/>
          </a:xfrm>
          <a:prstGeom prst="line">
            <a:avLst/>
          </a:prstGeom>
          <a:ln w="889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7961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Ideally</a:t>
            </a:r>
            <a:r>
              <a:rPr lang="hr-HR" dirty="0" smtClean="0"/>
              <a:t> short </a:t>
            </a:r>
            <a:r>
              <a:rPr lang="hr-HR" dirty="0" err="1" smtClean="0"/>
              <a:t>iteration</a:t>
            </a:r>
            <a:r>
              <a:rPr lang="hr-HR" dirty="0" smtClean="0"/>
              <a:t>(s)</a:t>
            </a:r>
            <a:endParaRPr lang="hr-HR" dirty="0"/>
          </a:p>
        </p:txBody>
      </p:sp>
      <p:sp>
        <p:nvSpPr>
          <p:cNvPr id="3" name="Content Placeholder 2"/>
          <p:cNvSpPr>
            <a:spLocks noGrp="1"/>
          </p:cNvSpPr>
          <p:nvPr>
            <p:ph idx="1"/>
          </p:nvPr>
        </p:nvSpPr>
        <p:spPr>
          <a:xfrm>
            <a:off x="628650" y="1825625"/>
            <a:ext cx="8515350" cy="4703512"/>
          </a:xfrm>
        </p:spPr>
        <p:txBody>
          <a:bodyPr>
            <a:normAutofit fontScale="92500"/>
          </a:bodyPr>
          <a:lstStyle/>
          <a:p>
            <a:r>
              <a:rPr lang="hr-HR" dirty="0" err="1" smtClean="0"/>
              <a:t>The</a:t>
            </a:r>
            <a:r>
              <a:rPr lang="hr-HR" dirty="0" smtClean="0"/>
              <a:t> </a:t>
            </a:r>
            <a:r>
              <a:rPr lang="hr-HR" dirty="0" err="1" smtClean="0"/>
              <a:t>idea</a:t>
            </a:r>
            <a:r>
              <a:rPr lang="hr-HR" dirty="0" smtClean="0"/>
              <a:t>   </a:t>
            </a:r>
          </a:p>
          <a:p>
            <a:pPr lvl="1"/>
            <a:r>
              <a:rPr lang="en-GB" dirty="0"/>
              <a:t>pre-determined iteration length - </a:t>
            </a:r>
            <a:r>
              <a:rPr lang="hr-HR" dirty="0" err="1" smtClean="0"/>
              <a:t>timeboxing</a:t>
            </a:r>
            <a:endParaRPr lang="en-GB" dirty="0"/>
          </a:p>
          <a:p>
            <a:pPr lvl="1"/>
            <a:r>
              <a:rPr lang="en-GB" dirty="0" smtClean="0"/>
              <a:t>the </a:t>
            </a:r>
            <a:r>
              <a:rPr lang="en-GB" dirty="0"/>
              <a:t>scope is reduced to fit the iteration length </a:t>
            </a:r>
          </a:p>
          <a:p>
            <a:r>
              <a:rPr lang="en-GB" dirty="0" smtClean="0"/>
              <a:t>No consensus </a:t>
            </a:r>
            <a:endParaRPr lang="hr-HR" dirty="0" smtClean="0"/>
          </a:p>
          <a:p>
            <a:pPr lvl="1"/>
            <a:r>
              <a:rPr lang="en-GB" dirty="0" smtClean="0"/>
              <a:t>Scrum 2-4 weeks</a:t>
            </a:r>
            <a:r>
              <a:rPr lang="hr-HR" dirty="0" smtClean="0"/>
              <a:t>, </a:t>
            </a:r>
            <a:r>
              <a:rPr lang="en-GB" dirty="0" smtClean="0"/>
              <a:t>XP </a:t>
            </a:r>
            <a:r>
              <a:rPr lang="hr-HR" dirty="0" smtClean="0"/>
              <a:t>&amp; </a:t>
            </a:r>
            <a:r>
              <a:rPr lang="en-GB" dirty="0" smtClean="0"/>
              <a:t>FDD 1-2 weeks</a:t>
            </a:r>
            <a:r>
              <a:rPr lang="hr-HR" dirty="0" smtClean="0"/>
              <a:t> → </a:t>
            </a:r>
            <a:r>
              <a:rPr lang="en-GB" dirty="0" smtClean="0"/>
              <a:t>2 weeks seems fine </a:t>
            </a:r>
            <a:r>
              <a:rPr lang="en-GB" dirty="0" smtClean="0">
                <a:sym typeface="Wingdings" panose="05000000000000000000" pitchFamily="2" charset="2"/>
              </a:rPr>
              <a:t></a:t>
            </a:r>
            <a:endParaRPr lang="en-GB" dirty="0" smtClean="0"/>
          </a:p>
          <a:p>
            <a:r>
              <a:rPr lang="en-GB" dirty="0" smtClean="0"/>
              <a:t>Criteria</a:t>
            </a:r>
          </a:p>
          <a:p>
            <a:pPr lvl="1"/>
            <a:r>
              <a:rPr lang="en-GB" dirty="0" smtClean="0"/>
              <a:t>team's maturity (novice-longer, experienced-shorter)</a:t>
            </a:r>
            <a:endParaRPr lang="hr-HR" dirty="0" smtClean="0"/>
          </a:p>
          <a:p>
            <a:pPr lvl="1"/>
            <a:r>
              <a:rPr lang="hr-HR" dirty="0" err="1" smtClean="0"/>
              <a:t>effort</a:t>
            </a:r>
            <a:r>
              <a:rPr lang="hr-HR" dirty="0" smtClean="0"/>
              <a:t> = </a:t>
            </a:r>
            <a:r>
              <a:rPr lang="hr-HR" dirty="0" err="1" smtClean="0"/>
              <a:t>TeamSize</a:t>
            </a:r>
            <a:r>
              <a:rPr lang="hr-HR" dirty="0" smtClean="0"/>
              <a:t> * </a:t>
            </a:r>
            <a:r>
              <a:rPr lang="hr-HR" dirty="0" err="1" smtClean="0"/>
              <a:t>Iterationlength</a:t>
            </a:r>
            <a:endParaRPr lang="en-GB" dirty="0" smtClean="0"/>
          </a:p>
          <a:p>
            <a:r>
              <a:rPr lang="en-GB" dirty="0" smtClean="0">
                <a:solidFill>
                  <a:srgbClr val="006600"/>
                </a:solidFill>
              </a:rPr>
              <a:t>Variable iteration lengths</a:t>
            </a:r>
          </a:p>
          <a:p>
            <a:pPr lvl="1"/>
            <a:r>
              <a:rPr lang="en-GB" dirty="0" smtClean="0"/>
              <a:t>shorter at the beginning (1wk), longer later in the project (&gt;=2wks)</a:t>
            </a:r>
          </a:p>
          <a:p>
            <a:pPr lvl="1"/>
            <a:r>
              <a:rPr lang="en-GB" dirty="0" smtClean="0"/>
              <a:t>longer 1st iteration due to the </a:t>
            </a:r>
            <a:r>
              <a:rPr lang="en-GB" dirty="0" smtClean="0"/>
              <a:t>prep </a:t>
            </a:r>
            <a:r>
              <a:rPr lang="en-GB" dirty="0" smtClean="0"/>
              <a:t>of infrastructure</a:t>
            </a:r>
            <a:endParaRPr lang="en-GB"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20</a:t>
            </a:fld>
            <a:endParaRPr lang="hr-HR" dirty="0"/>
          </a:p>
        </p:txBody>
      </p:sp>
    </p:spTree>
    <p:extLst>
      <p:ext uri="{BB962C8B-B14F-4D97-AF65-F5344CB8AC3E}">
        <p14:creationId xmlns:p14="http://schemas.microsoft.com/office/powerpoint/2010/main" xmlns="" val="51799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User story</a:t>
            </a:r>
            <a:endParaRPr lang="hr-HR" dirty="0"/>
          </a:p>
        </p:txBody>
      </p:sp>
      <p:sp>
        <p:nvSpPr>
          <p:cNvPr id="3" name="Content Placeholder 2"/>
          <p:cNvSpPr>
            <a:spLocks noGrp="1"/>
          </p:cNvSpPr>
          <p:nvPr>
            <p:ph idx="1"/>
          </p:nvPr>
        </p:nvSpPr>
        <p:spPr/>
        <p:txBody>
          <a:bodyPr>
            <a:normAutofit lnSpcReduction="10000"/>
          </a:bodyPr>
          <a:lstStyle/>
          <a:p>
            <a:r>
              <a:rPr lang="en-GB" dirty="0" smtClean="0"/>
              <a:t>US is not a detailed requirement</a:t>
            </a:r>
          </a:p>
          <a:p>
            <a:pPr lvl="1"/>
            <a:r>
              <a:rPr lang="en-GB" dirty="0" smtClean="0"/>
              <a:t>„A promise to have a conversation” (Cockburn)</a:t>
            </a:r>
          </a:p>
          <a:p>
            <a:pPr lvl="1"/>
            <a:r>
              <a:rPr lang="en-GB" dirty="0" smtClean="0"/>
              <a:t>detailed enough to allow an effort/time estimate </a:t>
            </a:r>
          </a:p>
          <a:p>
            <a:pPr lvl="1"/>
            <a:r>
              <a:rPr lang="en-GB" dirty="0" smtClean="0"/>
              <a:t>should be short – e.g. 3 sentences</a:t>
            </a:r>
          </a:p>
          <a:p>
            <a:endParaRPr lang="hr-HR" dirty="0" smtClean="0"/>
          </a:p>
          <a:p>
            <a:r>
              <a:rPr lang="hr-HR" dirty="0" smtClean="0"/>
              <a:t>US </a:t>
            </a:r>
            <a:r>
              <a:rPr lang="en-US" dirty="0" smtClean="0"/>
              <a:t>!=</a:t>
            </a:r>
            <a:r>
              <a:rPr lang="hr-HR" dirty="0" smtClean="0"/>
              <a:t> UC</a:t>
            </a:r>
          </a:p>
          <a:p>
            <a:pPr lvl="1"/>
            <a:r>
              <a:rPr lang="en-GB" dirty="0" smtClean="0"/>
              <a:t>details are obtained during iterations</a:t>
            </a:r>
            <a:endParaRPr lang="hr-HR" dirty="0" smtClean="0"/>
          </a:p>
          <a:p>
            <a:pPr lvl="1"/>
            <a:endParaRPr lang="en-GB" dirty="0" smtClean="0"/>
          </a:p>
          <a:p>
            <a:r>
              <a:rPr lang="en-US" dirty="0" smtClean="0"/>
              <a:t>[not] written by the customer(s)</a:t>
            </a:r>
          </a:p>
          <a:p>
            <a:pPr lvl="1"/>
            <a:r>
              <a:rPr lang="en-US" dirty="0" smtClean="0">
                <a:solidFill>
                  <a:srgbClr val="006600"/>
                </a:solidFill>
              </a:rPr>
              <a:t>Partitioned interview</a:t>
            </a:r>
            <a:endParaRPr lang="hr-HR" dirty="0" smtClean="0">
              <a:solidFill>
                <a:srgbClr val="006600"/>
              </a:solidFill>
            </a:endParaRPr>
          </a:p>
          <a:p>
            <a:endParaRPr lang="hr-HR" dirty="0" smtClean="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21</a:t>
            </a:fld>
            <a:endParaRPr lang="hr-HR"/>
          </a:p>
        </p:txBody>
      </p:sp>
    </p:spTree>
    <p:extLst>
      <p:ext uri="{BB962C8B-B14F-4D97-AF65-F5344CB8AC3E}">
        <p14:creationId xmlns:p14="http://schemas.microsoft.com/office/powerpoint/2010/main" xmlns="" val="114141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8515350" cy="1325563"/>
          </a:xfrm>
        </p:spPr>
        <p:txBody>
          <a:bodyPr>
            <a:normAutofit/>
          </a:bodyPr>
          <a:lstStyle/>
          <a:p>
            <a:r>
              <a:rPr lang="en-US" sz="3600" dirty="0" smtClean="0"/>
              <a:t>“no </a:t>
            </a:r>
            <a:r>
              <a:rPr lang="hr-HR" sz="3600" dirty="0" smtClean="0"/>
              <a:t>design </a:t>
            </a:r>
            <a:r>
              <a:rPr lang="en-US" sz="3600" dirty="0" err="1" smtClean="0"/>
              <a:t>modelin</a:t>
            </a:r>
            <a:r>
              <a:rPr lang="hr-HR" sz="3600" dirty="0" smtClean="0"/>
              <a:t>g </a:t>
            </a:r>
            <a:r>
              <a:rPr lang="hr-HR" sz="3600" dirty="0" err="1" smtClean="0"/>
              <a:t>before</a:t>
            </a:r>
            <a:r>
              <a:rPr lang="hr-HR" sz="3600" dirty="0" smtClean="0"/>
              <a:t> </a:t>
            </a:r>
            <a:r>
              <a:rPr lang="hr-HR" sz="3600" dirty="0" err="1" smtClean="0"/>
              <a:t>programming</a:t>
            </a:r>
            <a:r>
              <a:rPr lang="en-US" sz="3600" dirty="0" smtClean="0"/>
              <a:t>”</a:t>
            </a:r>
            <a:endParaRPr lang="hr-HR" sz="3600" dirty="0"/>
          </a:p>
        </p:txBody>
      </p:sp>
      <p:sp>
        <p:nvSpPr>
          <p:cNvPr id="3" name="Content Placeholder 2"/>
          <p:cNvSpPr>
            <a:spLocks noGrp="1"/>
          </p:cNvSpPr>
          <p:nvPr>
            <p:ph idx="1"/>
          </p:nvPr>
        </p:nvSpPr>
        <p:spPr/>
        <p:txBody>
          <a:bodyPr/>
          <a:lstStyle/>
          <a:p>
            <a:r>
              <a:rPr lang="en-GB" dirty="0" smtClean="0"/>
              <a:t>The idea of avoiding „analysis paralysis”</a:t>
            </a:r>
          </a:p>
          <a:p>
            <a:pPr lvl="1"/>
            <a:r>
              <a:rPr lang="en-GB" dirty="0" smtClean="0"/>
              <a:t>over</a:t>
            </a:r>
            <a:r>
              <a:rPr lang="hr-HR" dirty="0" smtClean="0"/>
              <a:t>-</a:t>
            </a:r>
            <a:r>
              <a:rPr lang="en-GB" dirty="0" smtClean="0"/>
              <a:t>engineering and over</a:t>
            </a:r>
            <a:r>
              <a:rPr lang="hr-HR" dirty="0" smtClean="0"/>
              <a:t>-</a:t>
            </a:r>
            <a:r>
              <a:rPr lang="en-GB" dirty="0" smtClean="0"/>
              <a:t>modelling</a:t>
            </a:r>
          </a:p>
          <a:p>
            <a:r>
              <a:rPr lang="en-GB" dirty="0" smtClean="0"/>
              <a:t>Often distorts to „model &amp; fix” approach</a:t>
            </a:r>
          </a:p>
          <a:p>
            <a:pPr lvl="1"/>
            <a:r>
              <a:rPr lang="en-GB" dirty="0" smtClean="0"/>
              <a:t>code-first programming</a:t>
            </a:r>
          </a:p>
          <a:p>
            <a:pPr lvl="1"/>
            <a:r>
              <a:rPr lang="en-GB" dirty="0" smtClean="0"/>
              <a:t>database refactoring</a:t>
            </a:r>
          </a:p>
          <a:p>
            <a:pPr lvl="1"/>
            <a:r>
              <a:rPr lang="en-GB" dirty="0" smtClean="0"/>
              <a:t>PowerPoint architecture</a:t>
            </a:r>
          </a:p>
          <a:p>
            <a:r>
              <a:rPr lang="en-GB" dirty="0" smtClean="0">
                <a:solidFill>
                  <a:srgbClr val="006600"/>
                </a:solidFill>
              </a:rPr>
              <a:t>Instead</a:t>
            </a:r>
            <a:r>
              <a:rPr lang="en-GB" dirty="0" smtClean="0"/>
              <a:t>, try</a:t>
            </a:r>
          </a:p>
          <a:p>
            <a:pPr lvl="1"/>
            <a:r>
              <a:rPr lang="en-GB" dirty="0" smtClean="0"/>
              <a:t>Agile modelling in workshops</a:t>
            </a:r>
            <a:r>
              <a:rPr lang="hr-HR" dirty="0" smtClean="0"/>
              <a:t> </a:t>
            </a:r>
            <a:endParaRPr lang="en-GB" dirty="0" smtClean="0"/>
          </a:p>
          <a:p>
            <a:pPr lvl="1"/>
            <a:r>
              <a:rPr lang="en-GB" dirty="0" smtClean="0"/>
              <a:t>Throwaway prototypes in a different language</a:t>
            </a:r>
            <a:endParaRPr lang="hr-HR" dirty="0" smtClean="0"/>
          </a:p>
          <a:p>
            <a:pPr lvl="1"/>
            <a:r>
              <a:rPr lang="hr-HR" dirty="0" smtClean="0"/>
              <a:t>use </a:t>
            </a:r>
            <a:r>
              <a:rPr lang="hr-HR" dirty="0" err="1" smtClean="0"/>
              <a:t>of</a:t>
            </a:r>
            <a:r>
              <a:rPr lang="hr-HR" dirty="0" smtClean="0"/>
              <a:t> </a:t>
            </a:r>
            <a:r>
              <a:rPr lang="hr-HR" dirty="0" err="1" smtClean="0"/>
              <a:t>application</a:t>
            </a:r>
            <a:r>
              <a:rPr lang="hr-HR" dirty="0" smtClean="0"/>
              <a:t>/</a:t>
            </a:r>
            <a:r>
              <a:rPr lang="hr-HR" dirty="0" err="1" smtClean="0"/>
              <a:t>enterprise</a:t>
            </a:r>
            <a:r>
              <a:rPr lang="hr-HR" dirty="0" smtClean="0"/>
              <a:t> </a:t>
            </a:r>
            <a:r>
              <a:rPr lang="hr-HR" dirty="0" err="1" smtClean="0"/>
              <a:t>framework</a:t>
            </a:r>
            <a:r>
              <a:rPr lang="hr-HR" dirty="0" smtClean="0"/>
              <a:t>(s)</a:t>
            </a:r>
            <a:endParaRPr lang="en-GB"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22</a:t>
            </a:fld>
            <a:endParaRPr lang="hr-HR"/>
          </a:p>
        </p:txBody>
      </p:sp>
    </p:spTree>
    <p:extLst>
      <p:ext uri="{BB962C8B-B14F-4D97-AF65-F5344CB8AC3E}">
        <p14:creationId xmlns:p14="http://schemas.microsoft.com/office/powerpoint/2010/main" xmlns="" val="405386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Testing</a:t>
            </a:r>
            <a:endParaRPr lang="hr-HR" dirty="0"/>
          </a:p>
        </p:txBody>
      </p:sp>
      <p:sp>
        <p:nvSpPr>
          <p:cNvPr id="3" name="Content Placeholder 2"/>
          <p:cNvSpPr>
            <a:spLocks noGrp="1"/>
          </p:cNvSpPr>
          <p:nvPr>
            <p:ph idx="1"/>
          </p:nvPr>
        </p:nvSpPr>
        <p:spPr>
          <a:xfrm>
            <a:off x="628649" y="1825627"/>
            <a:ext cx="8367069" cy="4895851"/>
          </a:xfrm>
        </p:spPr>
        <p:txBody>
          <a:bodyPr>
            <a:normAutofit/>
          </a:bodyPr>
          <a:lstStyle/>
          <a:p>
            <a:r>
              <a:rPr lang="en-GB" dirty="0" smtClean="0"/>
              <a:t>Unit tests can’t test overall system behaviour</a:t>
            </a:r>
          </a:p>
          <a:p>
            <a:pPr lvl="1"/>
            <a:r>
              <a:rPr lang="en-GB" dirty="0" smtClean="0"/>
              <a:t>Selective, e.g. unit tests for the business logic</a:t>
            </a:r>
          </a:p>
          <a:p>
            <a:pPr lvl="1"/>
            <a:r>
              <a:rPr lang="en-GB" dirty="0" smtClean="0"/>
              <a:t>Incremental - evolving</a:t>
            </a:r>
          </a:p>
          <a:p>
            <a:pPr lvl="1"/>
            <a:r>
              <a:rPr lang="en-GB" dirty="0" smtClean="0"/>
              <a:t>Repeated - regression</a:t>
            </a:r>
          </a:p>
          <a:p>
            <a:pPr lvl="1"/>
            <a:r>
              <a:rPr lang="en-GB" dirty="0" smtClean="0"/>
              <a:t>Automated – where possible</a:t>
            </a:r>
          </a:p>
          <a:p>
            <a:pPr lvl="1"/>
            <a:endParaRPr lang="en-GB" dirty="0" smtClean="0"/>
          </a:p>
          <a:p>
            <a:r>
              <a:rPr lang="en-GB" dirty="0" smtClean="0">
                <a:solidFill>
                  <a:srgbClr val="006600"/>
                </a:solidFill>
              </a:rPr>
              <a:t>Other</a:t>
            </a:r>
            <a:r>
              <a:rPr lang="en-GB" dirty="0" smtClean="0">
                <a:solidFill>
                  <a:srgbClr val="00B050"/>
                </a:solidFill>
              </a:rPr>
              <a:t> </a:t>
            </a:r>
            <a:r>
              <a:rPr lang="en-GB" dirty="0" smtClean="0"/>
              <a:t>tests</a:t>
            </a:r>
          </a:p>
          <a:p>
            <a:pPr lvl="1"/>
            <a:r>
              <a:rPr lang="en-GB" dirty="0" smtClean="0"/>
              <a:t>Integration: { UI, UC, interaction, interface } testing</a:t>
            </a:r>
          </a:p>
          <a:p>
            <a:pPr lvl="1"/>
            <a:r>
              <a:rPr lang="hr-HR" dirty="0" smtClean="0"/>
              <a:t>S</a:t>
            </a:r>
            <a:r>
              <a:rPr lang="en-GB" dirty="0" err="1" smtClean="0"/>
              <a:t>ystem</a:t>
            </a:r>
            <a:r>
              <a:rPr lang="en-GB" dirty="0" smtClean="0"/>
              <a:t>: { </a:t>
            </a:r>
            <a:r>
              <a:rPr lang="hr-HR" dirty="0" err="1" smtClean="0"/>
              <a:t>reqs</a:t>
            </a:r>
            <a:r>
              <a:rPr lang="en-GB" dirty="0" smtClean="0"/>
              <a:t>, </a:t>
            </a:r>
            <a:r>
              <a:rPr lang="en-GB" dirty="0" smtClean="0"/>
              <a:t>usability, security, performance, doc } testing</a:t>
            </a:r>
          </a:p>
          <a:p>
            <a:pPr lvl="1"/>
            <a:r>
              <a:rPr lang="en-GB" dirty="0" smtClean="0"/>
              <a:t>Acceptance: { alpha, beta } testing, audit test</a:t>
            </a: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23</a:t>
            </a:fld>
            <a:endParaRPr lang="hr-HR"/>
          </a:p>
        </p:txBody>
      </p:sp>
    </p:spTree>
    <p:extLst>
      <p:ext uri="{BB962C8B-B14F-4D97-AF65-F5344CB8AC3E}">
        <p14:creationId xmlns:p14="http://schemas.microsoft.com/office/powerpoint/2010/main" xmlns="" val="190558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Refactoring</a:t>
            </a:r>
            <a:endParaRPr lang="hr-HR" dirty="0"/>
          </a:p>
        </p:txBody>
      </p:sp>
      <p:sp>
        <p:nvSpPr>
          <p:cNvPr id="4" name="Date Placeholder 3"/>
          <p:cNvSpPr>
            <a:spLocks noGrp="1"/>
          </p:cNvSpPr>
          <p:nvPr>
            <p:ph type="dt" sz="half" idx="10"/>
          </p:nvPr>
        </p:nvSpPr>
        <p:spPr/>
        <p:txBody>
          <a:bodyPr/>
          <a:lstStyle/>
          <a:p>
            <a:r>
              <a:rPr lang="hr-HR" smtClean="0"/>
              <a:t>Aug 2014</a:t>
            </a:r>
            <a:endParaRPr lang="hr-HR" dirty="0"/>
          </a:p>
        </p:txBody>
      </p:sp>
      <p:sp>
        <p:nvSpPr>
          <p:cNvPr id="5" name="Footer Placeholder 4"/>
          <p:cNvSpPr>
            <a:spLocks noGrp="1"/>
          </p:cNvSpPr>
          <p:nvPr>
            <p:ph type="ftr" sz="quarter" idx="11"/>
          </p:nvPr>
        </p:nvSpPr>
        <p:spPr/>
        <p:txBody>
          <a:bodyPr/>
          <a:lstStyle/>
          <a:p>
            <a:r>
              <a:rPr lang="hr-HR"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24</a:t>
            </a:fld>
            <a:endParaRPr lang="hr-HR"/>
          </a:p>
        </p:txBody>
      </p:sp>
      <p:sp>
        <p:nvSpPr>
          <p:cNvPr id="8" name="Content Placeholder 2"/>
          <p:cNvSpPr>
            <a:spLocks noGrp="1"/>
          </p:cNvSpPr>
          <p:nvPr>
            <p:ph idx="1"/>
          </p:nvPr>
        </p:nvSpPr>
        <p:spPr>
          <a:xfrm>
            <a:off x="628650" y="1861457"/>
            <a:ext cx="8275864" cy="4495800"/>
          </a:xfrm>
        </p:spPr>
        <p:txBody>
          <a:bodyPr>
            <a:normAutofit lnSpcReduction="10000"/>
          </a:bodyPr>
          <a:lstStyle/>
          <a:p>
            <a:r>
              <a:rPr lang="en-US" dirty="0" smtClean="0"/>
              <a:t>When to </a:t>
            </a:r>
            <a:r>
              <a:rPr lang="en-US" dirty="0" err="1" smtClean="0"/>
              <a:t>refactor</a:t>
            </a:r>
            <a:endParaRPr lang="en-US" dirty="0" smtClean="0"/>
          </a:p>
          <a:p>
            <a:pPr lvl="1"/>
            <a:r>
              <a:rPr lang="en-US" dirty="0" smtClean="0"/>
              <a:t>“if it </a:t>
            </a:r>
            <a:r>
              <a:rPr lang="en-US" dirty="0" err="1" smtClean="0"/>
              <a:t>ain’t</a:t>
            </a:r>
            <a:r>
              <a:rPr lang="en-US" dirty="0" smtClean="0"/>
              <a:t> broke, don’t fix it” - </a:t>
            </a:r>
            <a:r>
              <a:rPr lang="en-US" dirty="0" err="1" smtClean="0"/>
              <a:t>refactor</a:t>
            </a:r>
            <a:r>
              <a:rPr lang="en-US" dirty="0" smtClean="0"/>
              <a:t> with a purpose </a:t>
            </a:r>
          </a:p>
          <a:p>
            <a:pPr lvl="1"/>
            <a:r>
              <a:rPr lang="en-US" dirty="0" smtClean="0"/>
              <a:t>When examining existing code to understand how it works</a:t>
            </a:r>
          </a:p>
          <a:p>
            <a:pPr lvl="1"/>
            <a:r>
              <a:rPr lang="en-US" dirty="0" smtClean="0"/>
              <a:t>After implementing a new feature </a:t>
            </a:r>
          </a:p>
          <a:p>
            <a:r>
              <a:rPr lang="en-US" dirty="0" smtClean="0"/>
              <a:t>When not to </a:t>
            </a:r>
            <a:r>
              <a:rPr lang="en-US" dirty="0" err="1" smtClean="0"/>
              <a:t>refactor</a:t>
            </a:r>
            <a:endParaRPr lang="en-US" dirty="0" smtClean="0"/>
          </a:p>
          <a:p>
            <a:pPr lvl="1"/>
            <a:r>
              <a:rPr lang="en-US" dirty="0" smtClean="0"/>
              <a:t>When there is no clear plan of the improvement</a:t>
            </a:r>
          </a:p>
          <a:p>
            <a:pPr lvl="1"/>
            <a:r>
              <a:rPr lang="en-US" dirty="0" smtClean="0"/>
              <a:t>Within bug fixing </a:t>
            </a:r>
          </a:p>
          <a:p>
            <a:r>
              <a:rPr lang="en-US" dirty="0" smtClean="0"/>
              <a:t>How to </a:t>
            </a:r>
            <a:r>
              <a:rPr lang="en-US" dirty="0" err="1" smtClean="0"/>
              <a:t>refactor</a:t>
            </a:r>
            <a:endParaRPr lang="en-US" dirty="0" smtClean="0"/>
          </a:p>
          <a:p>
            <a:pPr lvl="1"/>
            <a:r>
              <a:rPr lang="en-US" dirty="0" smtClean="0"/>
              <a:t>Tool support, IDE integrated</a:t>
            </a:r>
          </a:p>
          <a:p>
            <a:r>
              <a:rPr lang="en-US" dirty="0" smtClean="0">
                <a:solidFill>
                  <a:srgbClr val="FF0000"/>
                </a:solidFill>
              </a:rPr>
              <a:t>Don’t over-</a:t>
            </a:r>
            <a:r>
              <a:rPr lang="en-US" dirty="0" err="1" smtClean="0">
                <a:solidFill>
                  <a:srgbClr val="FF0000"/>
                </a:solidFill>
              </a:rPr>
              <a:t>refactor</a:t>
            </a:r>
            <a:endParaRPr lang="en-US" dirty="0" smtClean="0">
              <a:solidFill>
                <a:srgbClr val="FF0000"/>
              </a:solidFill>
            </a:endParaRPr>
          </a:p>
          <a:p>
            <a:pPr lvl="1"/>
            <a:r>
              <a:rPr lang="en-US" dirty="0" smtClean="0"/>
              <a:t>Limit to 7 ∓ 2 common out of 72++ </a:t>
            </a:r>
            <a:r>
              <a:rPr lang="en-US" dirty="0" err="1" smtClean="0"/>
              <a:t>refactorings</a:t>
            </a:r>
            <a:r>
              <a:rPr lang="en-US" dirty="0" smtClean="0"/>
              <a:t> </a:t>
            </a:r>
            <a:endParaRPr lang="en-US" dirty="0" smtClean="0"/>
          </a:p>
        </p:txBody>
      </p:sp>
    </p:spTree>
    <p:extLst>
      <p:ext uri="{BB962C8B-B14F-4D97-AF65-F5344CB8AC3E}">
        <p14:creationId xmlns:p14="http://schemas.microsoft.com/office/powerpoint/2010/main" xmlns="" val="2497811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Release</a:t>
            </a:r>
            <a:endParaRPr lang="hr-HR" dirty="0"/>
          </a:p>
        </p:txBody>
      </p:sp>
      <p:sp>
        <p:nvSpPr>
          <p:cNvPr id="3" name="Content Placeholder 2"/>
          <p:cNvSpPr>
            <a:spLocks noGrp="1"/>
          </p:cNvSpPr>
          <p:nvPr>
            <p:ph idx="1"/>
          </p:nvPr>
        </p:nvSpPr>
        <p:spPr>
          <a:xfrm>
            <a:off x="617764" y="1825625"/>
            <a:ext cx="8515350" cy="4351338"/>
          </a:xfrm>
        </p:spPr>
        <p:txBody>
          <a:bodyPr>
            <a:normAutofit/>
          </a:bodyPr>
          <a:lstStyle/>
          <a:p>
            <a:r>
              <a:rPr lang="hr-HR" dirty="0" smtClean="0"/>
              <a:t>„</a:t>
            </a:r>
            <a:r>
              <a:rPr lang="hr-HR" dirty="0" err="1"/>
              <a:t>release</a:t>
            </a:r>
            <a:r>
              <a:rPr lang="hr-HR" dirty="0"/>
              <a:t> </a:t>
            </a:r>
            <a:r>
              <a:rPr lang="hr-HR" dirty="0" err="1"/>
              <a:t>early</a:t>
            </a:r>
            <a:r>
              <a:rPr lang="hr-HR" dirty="0"/>
              <a:t>” </a:t>
            </a:r>
          </a:p>
          <a:p>
            <a:pPr lvl="1"/>
            <a:r>
              <a:rPr lang="hr-HR" dirty="0" smtClean="0"/>
              <a:t>As </a:t>
            </a:r>
            <a:r>
              <a:rPr lang="hr-HR" dirty="0" err="1"/>
              <a:t>soon</a:t>
            </a:r>
            <a:r>
              <a:rPr lang="hr-HR" dirty="0"/>
              <a:t> as </a:t>
            </a:r>
            <a:r>
              <a:rPr lang="hr-HR" dirty="0" err="1"/>
              <a:t>it</a:t>
            </a:r>
            <a:r>
              <a:rPr lang="hr-HR" dirty="0"/>
              <a:t> </a:t>
            </a:r>
            <a:r>
              <a:rPr lang="hr-HR" dirty="0" err="1"/>
              <a:t>can</a:t>
            </a:r>
            <a:r>
              <a:rPr lang="hr-HR" dirty="0"/>
              <a:t> </a:t>
            </a:r>
            <a:r>
              <a:rPr lang="hr-HR" dirty="0" err="1"/>
              <a:t>add</a:t>
            </a:r>
            <a:r>
              <a:rPr lang="hr-HR" dirty="0"/>
              <a:t> a </a:t>
            </a:r>
            <a:r>
              <a:rPr lang="hr-HR" dirty="0" err="1"/>
              <a:t>business</a:t>
            </a:r>
            <a:r>
              <a:rPr lang="hr-HR" dirty="0"/>
              <a:t> </a:t>
            </a:r>
            <a:r>
              <a:rPr lang="hr-HR" dirty="0" err="1"/>
              <a:t>value</a:t>
            </a:r>
            <a:r>
              <a:rPr lang="hr-HR" dirty="0"/>
              <a:t> to </a:t>
            </a:r>
            <a:r>
              <a:rPr lang="hr-HR" dirty="0" err="1"/>
              <a:t>the</a:t>
            </a:r>
            <a:r>
              <a:rPr lang="hr-HR" dirty="0"/>
              <a:t> </a:t>
            </a:r>
            <a:r>
              <a:rPr lang="hr-HR" dirty="0" err="1"/>
              <a:t>customer</a:t>
            </a:r>
            <a:endParaRPr lang="hr-HR" dirty="0"/>
          </a:p>
          <a:p>
            <a:pPr lvl="1"/>
            <a:endParaRPr lang="en-US" dirty="0" smtClean="0"/>
          </a:p>
          <a:p>
            <a:r>
              <a:rPr lang="en-US" dirty="0" smtClean="0"/>
              <a:t>“</a:t>
            </a:r>
            <a:r>
              <a:rPr lang="en-US" dirty="0"/>
              <a:t>small </a:t>
            </a:r>
            <a:r>
              <a:rPr lang="en-US" sz="1600" dirty="0"/>
              <a:t>release</a:t>
            </a:r>
            <a:r>
              <a:rPr lang="en-US" dirty="0" smtClean="0"/>
              <a:t>”</a:t>
            </a:r>
            <a:r>
              <a:rPr lang="hr-HR" dirty="0" smtClean="0"/>
              <a:t>, </a:t>
            </a:r>
          </a:p>
          <a:p>
            <a:pPr lvl="1"/>
            <a:r>
              <a:rPr lang="hr-HR" dirty="0" err="1" smtClean="0"/>
              <a:t>Relative</a:t>
            </a:r>
            <a:r>
              <a:rPr lang="hr-HR" dirty="0" smtClean="0"/>
              <a:t>: „on a 2-year </a:t>
            </a:r>
            <a:r>
              <a:rPr lang="hr-HR" dirty="0" err="1" smtClean="0"/>
              <a:t>project</a:t>
            </a:r>
            <a:r>
              <a:rPr lang="hr-HR" dirty="0" smtClean="0"/>
              <a:t> </a:t>
            </a:r>
            <a:r>
              <a:rPr lang="hr-HR" dirty="0" err="1" smtClean="0"/>
              <a:t>small</a:t>
            </a:r>
            <a:r>
              <a:rPr lang="hr-HR" dirty="0" smtClean="0"/>
              <a:t> </a:t>
            </a:r>
            <a:r>
              <a:rPr lang="hr-HR" dirty="0" err="1" smtClean="0"/>
              <a:t>can</a:t>
            </a:r>
            <a:r>
              <a:rPr lang="hr-HR" dirty="0" smtClean="0"/>
              <a:t> </a:t>
            </a:r>
            <a:r>
              <a:rPr lang="hr-HR" dirty="0" err="1" smtClean="0"/>
              <a:t>be</a:t>
            </a:r>
            <a:r>
              <a:rPr lang="hr-HR" dirty="0" smtClean="0"/>
              <a:t> </a:t>
            </a:r>
            <a:r>
              <a:rPr lang="hr-HR" dirty="0" err="1" smtClean="0"/>
              <a:t>after</a:t>
            </a:r>
            <a:r>
              <a:rPr lang="hr-HR" dirty="0" smtClean="0"/>
              <a:t> 2-3 </a:t>
            </a:r>
            <a:r>
              <a:rPr lang="hr-HR" dirty="0" err="1" smtClean="0"/>
              <a:t>months</a:t>
            </a:r>
            <a:r>
              <a:rPr lang="hr-HR" dirty="0" smtClean="0"/>
              <a:t>”</a:t>
            </a:r>
          </a:p>
          <a:p>
            <a:pPr lvl="1"/>
            <a:r>
              <a:rPr lang="hr-HR" dirty="0" smtClean="0"/>
              <a:t>60-100 </a:t>
            </a:r>
            <a:r>
              <a:rPr lang="hr-HR" dirty="0" err="1" smtClean="0"/>
              <a:t>stories</a:t>
            </a:r>
            <a:r>
              <a:rPr lang="hr-HR" dirty="0" smtClean="0"/>
              <a:t> (</a:t>
            </a:r>
            <a:r>
              <a:rPr lang="hr-HR" dirty="0" err="1" smtClean="0"/>
              <a:t>Khramtchenko</a:t>
            </a:r>
            <a:r>
              <a:rPr lang="hr-HR" dirty="0" smtClean="0"/>
              <a:t>, 2004)</a:t>
            </a:r>
          </a:p>
          <a:p>
            <a:pPr lvl="1"/>
            <a:endParaRPr lang="hr-HR" dirty="0" smtClean="0"/>
          </a:p>
          <a:p>
            <a:r>
              <a:rPr lang="hr-HR" dirty="0"/>
              <a:t>„</a:t>
            </a:r>
            <a:r>
              <a:rPr lang="hr-HR" dirty="0" err="1"/>
              <a:t>release</a:t>
            </a:r>
            <a:r>
              <a:rPr lang="hr-HR" dirty="0"/>
              <a:t> </a:t>
            </a:r>
            <a:r>
              <a:rPr lang="hr-HR" dirty="0" err="1"/>
              <a:t>often</a:t>
            </a:r>
            <a:r>
              <a:rPr lang="hr-HR" dirty="0"/>
              <a:t>”</a:t>
            </a:r>
          </a:p>
          <a:p>
            <a:pPr lvl="1"/>
            <a:r>
              <a:rPr lang="hr-HR" dirty="0" err="1" smtClean="0"/>
              <a:t>Frequency</a:t>
            </a:r>
            <a:r>
              <a:rPr lang="hr-HR" dirty="0" smtClean="0"/>
              <a:t> </a:t>
            </a:r>
            <a:r>
              <a:rPr lang="hr-HR" dirty="0" err="1" smtClean="0"/>
              <a:t>of</a:t>
            </a:r>
            <a:r>
              <a:rPr lang="hr-HR" dirty="0" smtClean="0"/>
              <a:t> </a:t>
            </a:r>
            <a:r>
              <a:rPr lang="hr-HR" dirty="0" err="1" smtClean="0"/>
              <a:t>iterations</a:t>
            </a:r>
            <a:endParaRPr lang="hr-HR" dirty="0" smtClean="0"/>
          </a:p>
          <a:p>
            <a:pPr lvl="1"/>
            <a:r>
              <a:rPr lang="en-US" dirty="0" smtClean="0"/>
              <a:t>Not </a:t>
            </a:r>
            <a:r>
              <a:rPr lang="en-US" dirty="0"/>
              <a:t>all iterations may result in a release </a:t>
            </a:r>
            <a:r>
              <a:rPr lang="en-US" dirty="0" smtClean="0"/>
              <a:t>!</a:t>
            </a:r>
            <a:endParaRPr lang="hr-HR" dirty="0" smtClean="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25</a:t>
            </a:fld>
            <a:endParaRPr lang="hr-HR"/>
          </a:p>
        </p:txBody>
      </p:sp>
    </p:spTree>
    <p:extLst>
      <p:ext uri="{BB962C8B-B14F-4D97-AF65-F5344CB8AC3E}">
        <p14:creationId xmlns:p14="http://schemas.microsoft.com/office/powerpoint/2010/main" xmlns="" val="1286181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hr-HR" dirty="0" err="1" smtClean="0"/>
              <a:t>mostly</a:t>
            </a:r>
            <a:r>
              <a:rPr lang="en-US" dirty="0" smtClean="0"/>
              <a:t>]</a:t>
            </a:r>
            <a:r>
              <a:rPr lang="hr-HR" dirty="0" smtClean="0"/>
              <a:t> </a:t>
            </a:r>
            <a:r>
              <a:rPr lang="hr-HR" dirty="0" err="1" smtClean="0"/>
              <a:t>Energized</a:t>
            </a:r>
            <a:r>
              <a:rPr lang="hr-HR" dirty="0" smtClean="0"/>
              <a:t> </a:t>
            </a:r>
            <a:r>
              <a:rPr lang="hr-HR" dirty="0" err="1" smtClean="0"/>
              <a:t>Work</a:t>
            </a:r>
            <a:endParaRPr lang="hr-HR" dirty="0"/>
          </a:p>
        </p:txBody>
      </p:sp>
      <p:sp>
        <p:nvSpPr>
          <p:cNvPr id="3" name="Content Placeholder 2"/>
          <p:cNvSpPr>
            <a:spLocks noGrp="1"/>
          </p:cNvSpPr>
          <p:nvPr>
            <p:ph idx="1"/>
          </p:nvPr>
        </p:nvSpPr>
        <p:spPr>
          <a:xfrm>
            <a:off x="628650" y="1825625"/>
            <a:ext cx="8515350" cy="4351338"/>
          </a:xfrm>
        </p:spPr>
        <p:txBody>
          <a:bodyPr>
            <a:normAutofit lnSpcReduction="10000"/>
          </a:bodyPr>
          <a:lstStyle/>
          <a:p>
            <a:r>
              <a:rPr lang="en-GB" dirty="0" smtClean="0"/>
              <a:t>Extended overtime is a productivity-reducing technique (DeMarco)</a:t>
            </a:r>
          </a:p>
          <a:p>
            <a:pPr lvl="1"/>
            <a:r>
              <a:rPr lang="en-GB" i="1" dirty="0" smtClean="0"/>
              <a:t>If you come in on Monday and say “To meet our goals, we’ll have to work late </a:t>
            </a:r>
            <a:r>
              <a:rPr lang="en-GB" b="1" i="1" dirty="0" smtClean="0"/>
              <a:t>again</a:t>
            </a:r>
            <a:r>
              <a:rPr lang="en-GB" i="1" dirty="0" smtClean="0"/>
              <a:t>,” then you already have a problem that can’t be solved by working more hours. </a:t>
            </a:r>
            <a:r>
              <a:rPr lang="en-GB" dirty="0" smtClean="0"/>
              <a:t>(Beck &amp; Andres 2004, 60)</a:t>
            </a:r>
          </a:p>
          <a:p>
            <a:endParaRPr lang="en-GB" dirty="0" smtClean="0"/>
          </a:p>
          <a:p>
            <a:r>
              <a:rPr lang="en-GB" dirty="0">
                <a:solidFill>
                  <a:srgbClr val="006600"/>
                </a:solidFill>
              </a:rPr>
              <a:t>Overtime can be good </a:t>
            </a:r>
            <a:r>
              <a:rPr lang="en-GB" dirty="0">
                <a:solidFill>
                  <a:srgbClr val="006600"/>
                </a:solidFill>
                <a:sym typeface="Wingdings" panose="05000000000000000000" pitchFamily="2" charset="2"/>
              </a:rPr>
              <a:t></a:t>
            </a:r>
            <a:endParaRPr lang="en-GB" dirty="0">
              <a:solidFill>
                <a:srgbClr val="006600"/>
              </a:solidFill>
            </a:endParaRPr>
          </a:p>
          <a:p>
            <a:pPr lvl="1"/>
            <a:r>
              <a:rPr lang="en-GB" i="1" dirty="0" smtClean="0"/>
              <a:t>every now and then team members need to kick it up a gear</a:t>
            </a:r>
          </a:p>
          <a:p>
            <a:pPr lvl="1"/>
            <a:r>
              <a:rPr lang="en-GB" i="1" dirty="0" smtClean="0"/>
              <a:t>such as when nearing a finish line </a:t>
            </a:r>
          </a:p>
          <a:p>
            <a:pPr lvl="1"/>
            <a:r>
              <a:rPr lang="en-GB" i="1" dirty="0" smtClean="0"/>
              <a:t>or perhaps attacking a critical, user-reported defect</a:t>
            </a: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26</a:t>
            </a:fld>
            <a:endParaRPr lang="hr-HR"/>
          </a:p>
        </p:txBody>
      </p:sp>
    </p:spTree>
    <p:extLst>
      <p:ext uri="{BB962C8B-B14F-4D97-AF65-F5344CB8AC3E}">
        <p14:creationId xmlns:p14="http://schemas.microsoft.com/office/powerpoint/2010/main" xmlns="" val="385312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Relation</a:t>
            </a:r>
            <a:r>
              <a:rPr lang="hr-HR" dirty="0" smtClean="0"/>
              <a:t> to </a:t>
            </a:r>
            <a:r>
              <a:rPr lang="hr-HR" dirty="0" err="1" smtClean="0"/>
              <a:t>other</a:t>
            </a:r>
            <a:r>
              <a:rPr lang="hr-HR" dirty="0" smtClean="0"/>
              <a:t> </a:t>
            </a:r>
            <a:r>
              <a:rPr lang="hr-HR" dirty="0" err="1" smtClean="0"/>
              <a:t>practices</a:t>
            </a:r>
            <a:endParaRPr lang="hr-HR" dirty="0"/>
          </a:p>
        </p:txBody>
      </p:sp>
      <p:sp>
        <p:nvSpPr>
          <p:cNvPr id="3" name="Subtitle 2"/>
          <p:cNvSpPr>
            <a:spLocks noGrp="1"/>
          </p:cNvSpPr>
          <p:nvPr>
            <p:ph type="body" idx="1"/>
          </p:nvPr>
        </p:nvSpPr>
        <p:spPr/>
        <p:txBody>
          <a:bodyPr/>
          <a:lstStyle/>
          <a:p>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27</a:t>
            </a:fld>
            <a:endParaRPr lang="hr-HR"/>
          </a:p>
        </p:txBody>
      </p:sp>
    </p:spTree>
    <p:extLst>
      <p:ext uri="{BB962C8B-B14F-4D97-AF65-F5344CB8AC3E}">
        <p14:creationId xmlns:p14="http://schemas.microsoft.com/office/powerpoint/2010/main" xmlns="" val="3132405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Positioning</a:t>
            </a:r>
            <a:endParaRPr lang="hr-HR" dirty="0"/>
          </a:p>
        </p:txBody>
      </p:sp>
      <p:sp>
        <p:nvSpPr>
          <p:cNvPr id="3" name="Content Placeholder 2"/>
          <p:cNvSpPr>
            <a:spLocks noGrp="1"/>
          </p:cNvSpPr>
          <p:nvPr>
            <p:ph idx="1"/>
          </p:nvPr>
        </p:nvSpPr>
        <p:spPr/>
        <p:txBody>
          <a:bodyPr/>
          <a:lstStyle/>
          <a:p>
            <a:endParaRPr lang="hr-HR" dirty="0"/>
          </a:p>
        </p:txBody>
      </p:sp>
      <p:pic>
        <p:nvPicPr>
          <p:cNvPr id="4" name="Picture 3"/>
          <p:cNvPicPr>
            <a:picLocks noChangeAspect="1"/>
          </p:cNvPicPr>
          <p:nvPr/>
        </p:nvPicPr>
        <p:blipFill rotWithShape="1">
          <a:blip r:embed="rId3" cstate="print"/>
          <a:srcRect b="20233"/>
          <a:stretch/>
        </p:blipFill>
        <p:spPr>
          <a:xfrm>
            <a:off x="808879" y="1690687"/>
            <a:ext cx="7466954" cy="4683764"/>
          </a:xfrm>
          <a:prstGeom prst="rect">
            <a:avLst/>
          </a:prstGeom>
        </p:spPr>
      </p:pic>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28</a:t>
            </a:fld>
            <a:endParaRPr lang="hr-HR"/>
          </a:p>
        </p:txBody>
      </p:sp>
      <p:sp>
        <p:nvSpPr>
          <p:cNvPr id="8" name="Rectangle 7"/>
          <p:cNvSpPr/>
          <p:nvPr/>
        </p:nvSpPr>
        <p:spPr>
          <a:xfrm>
            <a:off x="5399070" y="566241"/>
            <a:ext cx="3393041" cy="1754326"/>
          </a:xfrm>
          <a:prstGeom prst="rect">
            <a:avLst/>
          </a:prstGeom>
        </p:spPr>
        <p:txBody>
          <a:bodyPr wrap="square">
            <a:spAutoFit/>
          </a:bodyPr>
          <a:lstStyle/>
          <a:p>
            <a:r>
              <a:rPr lang="en-US" dirty="0"/>
              <a:t>Optimizing Agile for Your Organization </a:t>
            </a:r>
          </a:p>
          <a:p>
            <a:r>
              <a:rPr lang="en-US" dirty="0"/>
              <a:t>Jenny Stuart, Vice President of Consulting, </a:t>
            </a:r>
            <a:endParaRPr lang="hr-HR" dirty="0" smtClean="0"/>
          </a:p>
          <a:p>
            <a:r>
              <a:rPr lang="en-US" dirty="0" err="1" smtClean="0"/>
              <a:t>Construx</a:t>
            </a:r>
            <a:r>
              <a:rPr lang="en-US" dirty="0" smtClean="0"/>
              <a:t> </a:t>
            </a:r>
            <a:r>
              <a:rPr lang="en-US" dirty="0"/>
              <a:t>Software </a:t>
            </a:r>
            <a:r>
              <a:rPr lang="en-US" dirty="0" smtClean="0"/>
              <a:t>Version </a:t>
            </a:r>
            <a:r>
              <a:rPr lang="en-US" dirty="0"/>
              <a:t>1, September 2008 </a:t>
            </a:r>
          </a:p>
        </p:txBody>
      </p:sp>
    </p:spTree>
    <p:extLst>
      <p:ext uri="{BB962C8B-B14F-4D97-AF65-F5344CB8AC3E}">
        <p14:creationId xmlns:p14="http://schemas.microsoft.com/office/powerpoint/2010/main" xmlns="" val="324545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64856" y="349668"/>
            <a:ext cx="2726969" cy="823912"/>
          </a:xfrm>
          <a:ln>
            <a:solidFill>
              <a:schemeClr val="accent1"/>
            </a:solidFill>
          </a:ln>
        </p:spPr>
        <p:txBody>
          <a:bodyPr anchor="ctr">
            <a:normAutofit/>
          </a:bodyPr>
          <a:lstStyle/>
          <a:p>
            <a:pPr algn="ctr"/>
            <a:r>
              <a:rPr lang="hr-HR" sz="2800" b="0" dirty="0" smtClean="0"/>
              <a:t>XP</a:t>
            </a:r>
            <a:endParaRPr lang="hr-HR" sz="2800" b="0" dirty="0"/>
          </a:p>
        </p:txBody>
      </p:sp>
      <p:sp>
        <p:nvSpPr>
          <p:cNvPr id="3" name="Content Placeholder 2"/>
          <p:cNvSpPr>
            <a:spLocks noGrp="1"/>
          </p:cNvSpPr>
          <p:nvPr>
            <p:ph sz="half" idx="2"/>
          </p:nvPr>
        </p:nvSpPr>
        <p:spPr>
          <a:xfrm>
            <a:off x="564856" y="1173580"/>
            <a:ext cx="2726969" cy="5182770"/>
          </a:xfrm>
          <a:ln>
            <a:solidFill>
              <a:schemeClr val="accent1"/>
            </a:solidFill>
          </a:ln>
        </p:spPr>
        <p:txBody>
          <a:bodyPr>
            <a:normAutofit fontScale="85000" lnSpcReduction="20000"/>
          </a:bodyPr>
          <a:lstStyle/>
          <a:p>
            <a:r>
              <a:rPr lang="hr-HR" sz="2400" dirty="0" err="1" smtClean="0"/>
              <a:t>Evolutionary</a:t>
            </a:r>
            <a:r>
              <a:rPr lang="hr-HR" sz="2400" dirty="0" smtClean="0"/>
              <a:t> </a:t>
            </a:r>
            <a:r>
              <a:rPr lang="hr-HR" sz="2400" dirty="0" err="1" smtClean="0"/>
              <a:t>prototyping</a:t>
            </a:r>
            <a:endParaRPr lang="hr-HR" sz="2400" dirty="0" smtClean="0"/>
          </a:p>
          <a:p>
            <a:endParaRPr lang="hr-HR" sz="2400" dirty="0" smtClean="0"/>
          </a:p>
          <a:p>
            <a:r>
              <a:rPr lang="en-GB" sz="2400" dirty="0" smtClean="0"/>
              <a:t>10-12 co-located, OO</a:t>
            </a:r>
            <a:r>
              <a:rPr lang="hr-HR" sz="2400" dirty="0" err="1" smtClean="0"/>
              <a:t>Ps</a:t>
            </a:r>
            <a:endParaRPr lang="hr-HR" sz="2400" dirty="0" smtClean="0"/>
          </a:p>
          <a:p>
            <a:r>
              <a:rPr lang="en-US" sz="2400" dirty="0"/>
              <a:t>XP Coach, </a:t>
            </a:r>
            <a:r>
              <a:rPr lang="en-US" sz="2400" dirty="0" smtClean="0"/>
              <a:t>informal</a:t>
            </a:r>
            <a:endParaRPr lang="hr-HR" sz="2400" dirty="0"/>
          </a:p>
          <a:p>
            <a:endParaRPr lang="en-GB" sz="2400" dirty="0" smtClean="0"/>
          </a:p>
          <a:p>
            <a:r>
              <a:rPr lang="en-GB" sz="2400" dirty="0" smtClean="0"/>
              <a:t>13+11 highly-specified, disciplined </a:t>
            </a:r>
            <a:r>
              <a:rPr lang="hr-HR" sz="2400" dirty="0" err="1" smtClean="0"/>
              <a:t>dev</a:t>
            </a:r>
            <a:r>
              <a:rPr lang="hr-HR" sz="2400" dirty="0" smtClean="0"/>
              <a:t>. </a:t>
            </a:r>
            <a:r>
              <a:rPr lang="en-GB" sz="2400" dirty="0" smtClean="0"/>
              <a:t>practices</a:t>
            </a:r>
          </a:p>
          <a:p>
            <a:endParaRPr lang="hr-HR" sz="2400" dirty="0" smtClean="0"/>
          </a:p>
          <a:p>
            <a:r>
              <a:rPr lang="hr-HR" sz="2400" dirty="0" smtClean="0"/>
              <a:t>1-</a:t>
            </a:r>
            <a:r>
              <a:rPr lang="en-US" sz="2400" dirty="0" smtClean="0"/>
              <a:t>2 </a:t>
            </a:r>
            <a:r>
              <a:rPr lang="hr-HR" sz="2400" dirty="0" err="1" smtClean="0"/>
              <a:t>week</a:t>
            </a:r>
            <a:r>
              <a:rPr lang="hr-HR" sz="2400" dirty="0" smtClean="0"/>
              <a:t> </a:t>
            </a:r>
            <a:r>
              <a:rPr lang="hr-HR" sz="2400" dirty="0" err="1"/>
              <a:t>iterations</a:t>
            </a:r>
            <a:endParaRPr lang="hr-HR" sz="2400" dirty="0"/>
          </a:p>
          <a:p>
            <a:r>
              <a:rPr lang="hr-HR" sz="2400" dirty="0" err="1" smtClean="0"/>
              <a:t>Stand-up</a:t>
            </a:r>
            <a:r>
              <a:rPr lang="hr-HR" sz="2400" dirty="0" smtClean="0"/>
              <a:t> </a:t>
            </a:r>
            <a:r>
              <a:rPr lang="hr-HR" sz="2400" dirty="0" err="1"/>
              <a:t>meetings</a:t>
            </a:r>
            <a:endParaRPr lang="hr-HR" sz="2400" dirty="0"/>
          </a:p>
          <a:p>
            <a:endParaRPr lang="hr-HR" sz="2400" dirty="0" smtClean="0"/>
          </a:p>
          <a:p>
            <a:r>
              <a:rPr lang="hr-HR" sz="2400" dirty="0" err="1" smtClean="0"/>
              <a:t>Visible</a:t>
            </a:r>
            <a:r>
              <a:rPr lang="hr-HR" sz="2400" dirty="0" smtClean="0"/>
              <a:t> </a:t>
            </a:r>
            <a:r>
              <a:rPr lang="hr-HR" sz="2400" dirty="0" err="1"/>
              <a:t>wall</a:t>
            </a:r>
            <a:r>
              <a:rPr lang="hr-HR" sz="2400" dirty="0"/>
              <a:t> </a:t>
            </a:r>
            <a:r>
              <a:rPr lang="hr-HR" sz="2400" dirty="0" err="1"/>
              <a:t>graphs</a:t>
            </a:r>
            <a:endParaRPr lang="en-GB" sz="2400" dirty="0"/>
          </a:p>
          <a:p>
            <a:r>
              <a:rPr lang="en-GB" sz="2400" dirty="0" smtClean="0"/>
              <a:t>Minimal archival </a:t>
            </a:r>
            <a:r>
              <a:rPr lang="hr-HR" sz="2400" dirty="0" smtClean="0"/>
              <a:t>doc.</a:t>
            </a:r>
            <a:endParaRPr lang="en-GB" sz="2400" dirty="0" smtClean="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29</a:t>
            </a:fld>
            <a:endParaRPr lang="hr-HR"/>
          </a:p>
        </p:txBody>
      </p:sp>
      <p:sp>
        <p:nvSpPr>
          <p:cNvPr id="11" name="Text Placeholder 7"/>
          <p:cNvSpPr>
            <a:spLocks noGrp="1"/>
          </p:cNvSpPr>
          <p:nvPr>
            <p:ph type="body" idx="1"/>
          </p:nvPr>
        </p:nvSpPr>
        <p:spPr>
          <a:xfrm>
            <a:off x="3291825" y="349668"/>
            <a:ext cx="2726969" cy="823912"/>
          </a:xfrm>
          <a:ln>
            <a:solidFill>
              <a:schemeClr val="accent1"/>
            </a:solidFill>
          </a:ln>
        </p:spPr>
        <p:txBody>
          <a:bodyPr anchor="ctr">
            <a:normAutofit/>
          </a:bodyPr>
          <a:lstStyle/>
          <a:p>
            <a:pPr algn="ctr"/>
            <a:r>
              <a:rPr lang="hr-HR" sz="2800" b="0" dirty="0" err="1" smtClean="0"/>
              <a:t>Scrum</a:t>
            </a:r>
            <a:endParaRPr lang="hr-HR" sz="2800" b="0" dirty="0"/>
          </a:p>
        </p:txBody>
      </p:sp>
      <p:sp>
        <p:nvSpPr>
          <p:cNvPr id="12" name="Content Placeholder 2"/>
          <p:cNvSpPr>
            <a:spLocks noGrp="1"/>
          </p:cNvSpPr>
          <p:nvPr>
            <p:ph sz="half" idx="2"/>
          </p:nvPr>
        </p:nvSpPr>
        <p:spPr>
          <a:xfrm>
            <a:off x="3291825" y="1173580"/>
            <a:ext cx="2726969" cy="5182770"/>
          </a:xfrm>
          <a:ln>
            <a:solidFill>
              <a:schemeClr val="accent1"/>
            </a:solidFill>
          </a:ln>
        </p:spPr>
        <p:txBody>
          <a:bodyPr>
            <a:normAutofit fontScale="85000" lnSpcReduction="10000"/>
          </a:bodyPr>
          <a:lstStyle/>
          <a:p>
            <a:r>
              <a:rPr lang="hr-HR" sz="2400" dirty="0" err="1" smtClean="0"/>
              <a:t>Evolutionary</a:t>
            </a:r>
            <a:r>
              <a:rPr lang="hr-HR" sz="2400" dirty="0" smtClean="0"/>
              <a:t> </a:t>
            </a:r>
            <a:r>
              <a:rPr lang="hr-HR" sz="2400" dirty="0" err="1" smtClean="0"/>
              <a:t>delivery</a:t>
            </a:r>
            <a:endParaRPr lang="hr-HR" dirty="0" smtClean="0"/>
          </a:p>
          <a:p>
            <a:endParaRPr lang="hr-HR" sz="2400" dirty="0" smtClean="0"/>
          </a:p>
          <a:p>
            <a:r>
              <a:rPr lang="hr-HR" sz="2400" dirty="0" err="1" smtClean="0"/>
              <a:t>Small</a:t>
            </a:r>
            <a:r>
              <a:rPr lang="hr-HR" sz="2400" dirty="0" smtClean="0"/>
              <a:t> </a:t>
            </a:r>
            <a:r>
              <a:rPr lang="hr-HR" sz="2400" dirty="0" err="1" smtClean="0"/>
              <a:t>teams</a:t>
            </a:r>
            <a:r>
              <a:rPr lang="hr-HR" sz="2400" dirty="0" smtClean="0"/>
              <a:t>, 6 </a:t>
            </a:r>
            <a:r>
              <a:rPr lang="hr-HR" sz="2400" dirty="0" err="1" smtClean="0"/>
              <a:t>roles</a:t>
            </a:r>
            <a:endParaRPr lang="en-US" sz="2400" dirty="0" smtClean="0"/>
          </a:p>
          <a:p>
            <a:r>
              <a:rPr lang="en-US" sz="2400" dirty="0"/>
              <a:t>Scrum Master, certified</a:t>
            </a:r>
          </a:p>
          <a:p>
            <a:endParaRPr lang="hr-HR" sz="2400" dirty="0" smtClean="0"/>
          </a:p>
          <a:p>
            <a:r>
              <a:rPr lang="hr-HR" sz="2400" dirty="0" smtClean="0"/>
              <a:t>7 </a:t>
            </a:r>
            <a:r>
              <a:rPr lang="hr-HR" sz="2400" dirty="0" err="1" smtClean="0"/>
              <a:t>practices</a:t>
            </a:r>
            <a:endParaRPr lang="hr-HR" sz="2400" dirty="0" smtClean="0"/>
          </a:p>
          <a:p>
            <a:pPr lvl="1"/>
            <a:endParaRPr lang="hr-HR" sz="2000" dirty="0" smtClean="0"/>
          </a:p>
          <a:p>
            <a:endParaRPr lang="hr-HR" sz="2400" dirty="0" smtClean="0"/>
          </a:p>
          <a:p>
            <a:r>
              <a:rPr lang="en-GB" sz="2400" dirty="0" smtClean="0"/>
              <a:t>30</a:t>
            </a:r>
            <a:r>
              <a:rPr lang="hr-HR" sz="2400" dirty="0" smtClean="0"/>
              <a:t>-</a:t>
            </a:r>
            <a:r>
              <a:rPr lang="en-GB" sz="2400" dirty="0" smtClean="0"/>
              <a:t>day sprints</a:t>
            </a:r>
            <a:endParaRPr lang="hr-HR" sz="2400" dirty="0"/>
          </a:p>
          <a:p>
            <a:r>
              <a:rPr lang="en-GB" sz="2400" dirty="0" smtClean="0"/>
              <a:t>Daily Scrum meetings</a:t>
            </a:r>
          </a:p>
          <a:p>
            <a:endParaRPr lang="hr-HR" sz="2400" dirty="0" smtClean="0"/>
          </a:p>
          <a:p>
            <a:r>
              <a:rPr lang="en-GB" sz="2400" dirty="0" err="1" smtClean="0"/>
              <a:t>Burndown</a:t>
            </a:r>
            <a:r>
              <a:rPr lang="en-GB" sz="2400" dirty="0" smtClean="0"/>
              <a:t> chart</a:t>
            </a:r>
            <a:endParaRPr lang="hr-HR" sz="2400" dirty="0" smtClean="0"/>
          </a:p>
          <a:p>
            <a:r>
              <a:rPr lang="hr-HR" sz="2400" dirty="0" smtClean="0"/>
              <a:t>PM </a:t>
            </a:r>
            <a:r>
              <a:rPr lang="hr-HR" sz="2400" dirty="0" err="1" smtClean="0"/>
              <a:t>wrapper</a:t>
            </a:r>
            <a:r>
              <a:rPr lang="hr-HR" sz="2400" dirty="0" smtClean="0"/>
              <a:t> </a:t>
            </a:r>
            <a:r>
              <a:rPr lang="hr-HR" sz="2400" dirty="0" err="1" smtClean="0"/>
              <a:t>around</a:t>
            </a:r>
            <a:r>
              <a:rPr lang="hr-HR" sz="2400" dirty="0" smtClean="0"/>
              <a:t> </a:t>
            </a:r>
            <a:r>
              <a:rPr lang="hr-HR" sz="2400" dirty="0" err="1" smtClean="0"/>
              <a:t>dev</a:t>
            </a:r>
            <a:r>
              <a:rPr lang="hr-HR" sz="2400" dirty="0" smtClean="0"/>
              <a:t>.</a:t>
            </a:r>
            <a:endParaRPr lang="en-GB" sz="2400" dirty="0"/>
          </a:p>
        </p:txBody>
      </p:sp>
      <p:sp>
        <p:nvSpPr>
          <p:cNvPr id="13" name="Text Placeholder 7"/>
          <p:cNvSpPr>
            <a:spLocks noGrp="1"/>
          </p:cNvSpPr>
          <p:nvPr>
            <p:ph type="body" idx="1"/>
          </p:nvPr>
        </p:nvSpPr>
        <p:spPr>
          <a:xfrm>
            <a:off x="6018794" y="349668"/>
            <a:ext cx="2726969" cy="823912"/>
          </a:xfrm>
          <a:ln>
            <a:solidFill>
              <a:schemeClr val="accent1"/>
            </a:solidFill>
          </a:ln>
        </p:spPr>
        <p:txBody>
          <a:bodyPr anchor="ctr">
            <a:normAutofit/>
          </a:bodyPr>
          <a:lstStyle/>
          <a:p>
            <a:pPr algn="ctr"/>
            <a:r>
              <a:rPr lang="hr-HR" sz="2800" b="0" dirty="0" smtClean="0"/>
              <a:t>FDD</a:t>
            </a:r>
            <a:endParaRPr lang="hr-HR" sz="2800" b="0" dirty="0"/>
          </a:p>
        </p:txBody>
      </p:sp>
      <p:sp>
        <p:nvSpPr>
          <p:cNvPr id="14" name="Content Placeholder 2"/>
          <p:cNvSpPr>
            <a:spLocks noGrp="1"/>
          </p:cNvSpPr>
          <p:nvPr>
            <p:ph sz="half" idx="2"/>
          </p:nvPr>
        </p:nvSpPr>
        <p:spPr>
          <a:xfrm>
            <a:off x="6018794" y="1173580"/>
            <a:ext cx="2726969" cy="5182770"/>
          </a:xfrm>
          <a:ln>
            <a:solidFill>
              <a:schemeClr val="accent1"/>
            </a:solidFill>
          </a:ln>
        </p:spPr>
        <p:txBody>
          <a:bodyPr>
            <a:normAutofit fontScale="85000" lnSpcReduction="10000"/>
          </a:bodyPr>
          <a:lstStyle/>
          <a:p>
            <a:r>
              <a:rPr lang="hr-HR" sz="2400" dirty="0" err="1" smtClean="0"/>
              <a:t>Incremental</a:t>
            </a:r>
            <a:r>
              <a:rPr lang="hr-HR" sz="2400" dirty="0" smtClean="0"/>
              <a:t>, </a:t>
            </a:r>
            <a:r>
              <a:rPr lang="hr-HR" sz="2400" dirty="0" err="1" smtClean="0"/>
              <a:t>iterative</a:t>
            </a:r>
            <a:endParaRPr lang="hr-HR" sz="2400" dirty="0" smtClean="0"/>
          </a:p>
          <a:p>
            <a:endParaRPr lang="hr-HR" sz="2400" dirty="0" smtClean="0"/>
          </a:p>
          <a:p>
            <a:r>
              <a:rPr lang="en-GB" sz="2400" dirty="0" smtClean="0"/>
              <a:t>Scalable to larger teams</a:t>
            </a:r>
          </a:p>
          <a:p>
            <a:r>
              <a:rPr lang="en-GB" sz="2400" dirty="0" smtClean="0"/>
              <a:t>Chief programmer(s)</a:t>
            </a:r>
          </a:p>
          <a:p>
            <a:endParaRPr lang="en-GB" sz="2400" dirty="0" smtClean="0"/>
          </a:p>
          <a:p>
            <a:r>
              <a:rPr lang="hr-HR" sz="2400" dirty="0" smtClean="0"/>
              <a:t>8 h</a:t>
            </a:r>
            <a:r>
              <a:rPr lang="en-GB" sz="2400" dirty="0" err="1" smtClean="0"/>
              <a:t>ighly</a:t>
            </a:r>
            <a:r>
              <a:rPr lang="en-GB" sz="2400" dirty="0" smtClean="0"/>
              <a:t>-specified </a:t>
            </a:r>
            <a:r>
              <a:rPr lang="hr-HR" sz="2400" dirty="0" err="1" smtClean="0"/>
              <a:t>dev</a:t>
            </a:r>
            <a:r>
              <a:rPr lang="hr-HR" sz="2400" dirty="0" smtClean="0"/>
              <a:t>. </a:t>
            </a:r>
            <a:r>
              <a:rPr lang="en-GB" sz="2400" dirty="0" smtClean="0"/>
              <a:t>practices</a:t>
            </a:r>
          </a:p>
          <a:p>
            <a:endParaRPr lang="hr-HR" sz="2400" dirty="0" smtClean="0"/>
          </a:p>
          <a:p>
            <a:r>
              <a:rPr lang="hr-HR" sz="2400" dirty="0" smtClean="0"/>
              <a:t>2</a:t>
            </a:r>
            <a:r>
              <a:rPr lang="en-GB" sz="2400" dirty="0" smtClean="0"/>
              <a:t>-week features</a:t>
            </a:r>
            <a:endParaRPr lang="hr-HR" sz="2400" dirty="0" smtClean="0"/>
          </a:p>
          <a:p>
            <a:r>
              <a:rPr lang="en-US" sz="2400" dirty="0" smtClean="0"/>
              <a:t>6 milestones </a:t>
            </a:r>
            <a:r>
              <a:rPr lang="hr-HR" sz="2400" dirty="0" smtClean="0"/>
              <a:t>/</a:t>
            </a:r>
            <a:r>
              <a:rPr lang="hr-HR" sz="2400" dirty="0" smtClean="0"/>
              <a:t> </a:t>
            </a:r>
            <a:r>
              <a:rPr lang="hr-HR" sz="2400" dirty="0" err="1" smtClean="0"/>
              <a:t>feature</a:t>
            </a:r>
            <a:endParaRPr lang="hr-HR" sz="2400" dirty="0" smtClean="0"/>
          </a:p>
          <a:p>
            <a:endParaRPr lang="hr-HR" sz="2400" dirty="0" smtClean="0"/>
          </a:p>
          <a:p>
            <a:r>
              <a:rPr lang="hr-HR" sz="2400" dirty="0" smtClean="0"/>
              <a:t>„</a:t>
            </a:r>
            <a:r>
              <a:rPr lang="hr-HR" sz="2400" dirty="0" err="1"/>
              <a:t>Burn</a:t>
            </a:r>
            <a:r>
              <a:rPr lang="hr-HR" sz="2400" dirty="0"/>
              <a:t> </a:t>
            </a:r>
            <a:r>
              <a:rPr lang="hr-HR" sz="2400" dirty="0" err="1"/>
              <a:t>Up</a:t>
            </a:r>
            <a:r>
              <a:rPr lang="hr-HR" sz="2400" dirty="0"/>
              <a:t>” </a:t>
            </a:r>
            <a:r>
              <a:rPr lang="hr-HR" sz="2400" dirty="0" err="1"/>
              <a:t>chart</a:t>
            </a:r>
            <a:endParaRPr lang="en-GB" sz="2400" dirty="0"/>
          </a:p>
          <a:p>
            <a:r>
              <a:rPr lang="hr-HR" sz="2400" dirty="0" smtClean="0"/>
              <a:t>UML </a:t>
            </a:r>
            <a:r>
              <a:rPr lang="en-GB" sz="2400" dirty="0"/>
              <a:t>modelling</a:t>
            </a:r>
          </a:p>
          <a:p>
            <a:endParaRPr lang="hr-HR" sz="2400" dirty="0" smtClean="0"/>
          </a:p>
        </p:txBody>
      </p:sp>
    </p:spTree>
    <p:extLst>
      <p:ext uri="{BB962C8B-B14F-4D97-AF65-F5344CB8AC3E}">
        <p14:creationId xmlns:p14="http://schemas.microsoft.com/office/powerpoint/2010/main" xmlns="" val="142328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XP is …</a:t>
            </a:r>
            <a:endParaRPr lang="hr-HR" dirty="0"/>
          </a:p>
        </p:txBody>
      </p:sp>
      <p:sp>
        <p:nvSpPr>
          <p:cNvPr id="3" name="Content Placeholder 2"/>
          <p:cNvSpPr>
            <a:spLocks noGrp="1"/>
          </p:cNvSpPr>
          <p:nvPr>
            <p:ph idx="1"/>
          </p:nvPr>
        </p:nvSpPr>
        <p:spPr>
          <a:xfrm>
            <a:off x="628649" y="1825625"/>
            <a:ext cx="8384721" cy="4351338"/>
          </a:xfrm>
        </p:spPr>
        <p:txBody>
          <a:bodyPr>
            <a:normAutofit fontScale="92500"/>
          </a:bodyPr>
          <a:lstStyle/>
          <a:p>
            <a:r>
              <a:rPr lang="en-GB" dirty="0" smtClean="0"/>
              <a:t>Programming under extreme conditions </a:t>
            </a:r>
            <a:r>
              <a:rPr lang="en-GB" dirty="0" smtClean="0">
                <a:sym typeface="Wingdings" panose="05000000000000000000" pitchFamily="2" charset="2"/>
              </a:rPr>
              <a:t></a:t>
            </a:r>
            <a:endParaRPr lang="en-GB" dirty="0" smtClean="0"/>
          </a:p>
          <a:p>
            <a:endParaRPr lang="en-GB" dirty="0" smtClean="0"/>
          </a:p>
          <a:p>
            <a:r>
              <a:rPr lang="en-GB" dirty="0" smtClean="0"/>
              <a:t>Lightweight software development process ? methodology</a:t>
            </a:r>
          </a:p>
          <a:p>
            <a:r>
              <a:rPr lang="en-GB" dirty="0" smtClean="0"/>
              <a:t>Focused on continuous change throughout SW product </a:t>
            </a:r>
            <a:r>
              <a:rPr lang="hr-HR" dirty="0" smtClean="0"/>
              <a:t>L</a:t>
            </a:r>
            <a:r>
              <a:rPr lang="en-GB" dirty="0" smtClean="0"/>
              <a:t>-</a:t>
            </a:r>
            <a:r>
              <a:rPr lang="hr-HR" dirty="0" smtClean="0"/>
              <a:t>C</a:t>
            </a:r>
            <a:endParaRPr lang="en-GB" dirty="0" smtClean="0"/>
          </a:p>
          <a:p>
            <a:r>
              <a:rPr lang="en-GB" dirty="0" smtClean="0"/>
              <a:t>Non-linear, adaptive, incrementally oriented</a:t>
            </a:r>
          </a:p>
          <a:p>
            <a:r>
              <a:rPr lang="en-GB" dirty="0" smtClean="0"/>
              <a:t>Based on longstanding practices, including </a:t>
            </a:r>
          </a:p>
          <a:p>
            <a:pPr lvl="1"/>
            <a:r>
              <a:rPr lang="en-GB" dirty="0" smtClean="0"/>
              <a:t>evolutionary prototyping, </a:t>
            </a:r>
          </a:p>
          <a:p>
            <a:pPr lvl="1"/>
            <a:r>
              <a:rPr lang="en-GB" dirty="0" smtClean="0"/>
              <a:t>short release cycles, and </a:t>
            </a:r>
          </a:p>
          <a:p>
            <a:pPr lvl="1"/>
            <a:r>
              <a:rPr lang="en-GB" dirty="0" smtClean="0"/>
              <a:t>active end-user involvement in requirements definition</a:t>
            </a: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a:t>
            </a:fld>
            <a:endParaRPr lang="hr-HR"/>
          </a:p>
        </p:txBody>
      </p:sp>
    </p:spTree>
    <p:extLst>
      <p:ext uri="{BB962C8B-B14F-4D97-AF65-F5344CB8AC3E}">
        <p14:creationId xmlns:p14="http://schemas.microsoft.com/office/powerpoint/2010/main" xmlns="" val="359624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Scrum</a:t>
            </a:r>
            <a:r>
              <a:rPr lang="hr-HR" dirty="0" smtClean="0"/>
              <a:t> vs XP</a:t>
            </a:r>
            <a:endParaRPr lang="hr-HR" dirty="0"/>
          </a:p>
        </p:txBody>
      </p:sp>
      <p:sp>
        <p:nvSpPr>
          <p:cNvPr id="7" name="Content Placeholder 6"/>
          <p:cNvSpPr>
            <a:spLocks noGrp="1"/>
          </p:cNvSpPr>
          <p:nvPr>
            <p:ph sz="half" idx="1"/>
          </p:nvPr>
        </p:nvSpPr>
        <p:spPr>
          <a:ln>
            <a:solidFill>
              <a:schemeClr val="accent1"/>
            </a:solidFill>
          </a:ln>
        </p:spPr>
        <p:txBody>
          <a:bodyPr vert="horz" lIns="91440" tIns="45720" rIns="91440" bIns="45720" rtlCol="0">
            <a:normAutofit fontScale="92500" lnSpcReduction="20000"/>
          </a:bodyPr>
          <a:lstStyle/>
          <a:p>
            <a:r>
              <a:rPr lang="hr-HR" dirty="0" err="1"/>
              <a:t>High</a:t>
            </a:r>
            <a:r>
              <a:rPr lang="hr-HR" dirty="0"/>
              <a:t> </a:t>
            </a:r>
            <a:r>
              <a:rPr lang="hr-HR" dirty="0" err="1"/>
              <a:t>level</a:t>
            </a:r>
            <a:endParaRPr lang="hr-HR" dirty="0"/>
          </a:p>
          <a:p>
            <a:r>
              <a:rPr lang="hr-HR" dirty="0" err="1"/>
              <a:t>Focused</a:t>
            </a:r>
            <a:r>
              <a:rPr lang="hr-HR" dirty="0"/>
              <a:t> on PM</a:t>
            </a:r>
          </a:p>
          <a:p>
            <a:r>
              <a:rPr lang="hr-HR" dirty="0"/>
              <a:t>Sprint 2-4 </a:t>
            </a:r>
            <a:r>
              <a:rPr lang="hr-HR" dirty="0" err="1"/>
              <a:t>weeks</a:t>
            </a:r>
            <a:endParaRPr lang="hr-HR" dirty="0"/>
          </a:p>
          <a:p>
            <a:r>
              <a:rPr lang="en-US" dirty="0"/>
              <a:t>The team is free to choose features; sequence irrelevant</a:t>
            </a:r>
          </a:p>
          <a:p>
            <a:r>
              <a:rPr lang="hr-HR" dirty="0"/>
              <a:t>Customer </a:t>
            </a:r>
            <a:r>
              <a:rPr lang="hr-HR" dirty="0" err="1"/>
              <a:t>cannot</a:t>
            </a:r>
            <a:r>
              <a:rPr lang="hr-HR" dirty="0"/>
              <a:t> </a:t>
            </a:r>
            <a:r>
              <a:rPr lang="hr-HR" dirty="0" smtClean="0"/>
              <a:t>change</a:t>
            </a:r>
          </a:p>
          <a:p>
            <a:pPr lvl="1"/>
            <a:r>
              <a:rPr lang="hr-HR" dirty="0" err="1" smtClean="0"/>
              <a:t>requirements</a:t>
            </a:r>
            <a:r>
              <a:rPr lang="hr-HR" dirty="0" smtClean="0"/>
              <a:t> </a:t>
            </a:r>
            <a:r>
              <a:rPr lang="hr-HR" dirty="0" err="1"/>
              <a:t>within</a:t>
            </a:r>
            <a:r>
              <a:rPr lang="hr-HR" dirty="0"/>
              <a:t> sprint</a:t>
            </a:r>
            <a:endParaRPr lang="en-US" dirty="0"/>
          </a:p>
          <a:p>
            <a:pPr lvl="1"/>
            <a:endParaRPr lang="hr-HR" dirty="0" smtClean="0"/>
          </a:p>
          <a:p>
            <a:pPr lvl="1"/>
            <a:endParaRPr lang="en-US" dirty="0"/>
          </a:p>
          <a:p>
            <a:r>
              <a:rPr lang="en-US" dirty="0"/>
              <a:t>Scrum Master, certified</a:t>
            </a:r>
          </a:p>
        </p:txBody>
      </p:sp>
      <p:sp>
        <p:nvSpPr>
          <p:cNvPr id="8" name="Content Placeholder 7"/>
          <p:cNvSpPr>
            <a:spLocks noGrp="1"/>
          </p:cNvSpPr>
          <p:nvPr>
            <p:ph sz="half" idx="2"/>
          </p:nvPr>
        </p:nvSpPr>
        <p:spPr>
          <a:ln>
            <a:solidFill>
              <a:schemeClr val="accent1"/>
            </a:solidFill>
          </a:ln>
        </p:spPr>
        <p:txBody>
          <a:bodyPr>
            <a:normAutofit fontScale="92500" lnSpcReduction="20000"/>
          </a:bodyPr>
          <a:lstStyle/>
          <a:p>
            <a:r>
              <a:rPr lang="hr-HR" dirty="0" err="1" smtClean="0"/>
              <a:t>Engineering</a:t>
            </a:r>
            <a:r>
              <a:rPr lang="hr-HR" dirty="0" smtClean="0"/>
              <a:t> </a:t>
            </a:r>
            <a:r>
              <a:rPr lang="hr-HR" dirty="0" err="1" smtClean="0"/>
              <a:t>practice</a:t>
            </a:r>
            <a:endParaRPr lang="hr-HR" dirty="0" smtClean="0"/>
          </a:p>
          <a:p>
            <a:r>
              <a:rPr lang="hr-HR" dirty="0" err="1" smtClean="0"/>
              <a:t>Programming</a:t>
            </a:r>
            <a:r>
              <a:rPr lang="hr-HR" dirty="0" smtClean="0"/>
              <a:t> </a:t>
            </a:r>
            <a:r>
              <a:rPr lang="hr-HR" dirty="0" err="1" smtClean="0"/>
              <a:t>and</a:t>
            </a:r>
            <a:r>
              <a:rPr lang="hr-HR" dirty="0" smtClean="0"/>
              <a:t> </a:t>
            </a:r>
            <a:r>
              <a:rPr lang="hr-HR" dirty="0" err="1" smtClean="0"/>
              <a:t>testing</a:t>
            </a:r>
            <a:endParaRPr lang="hr-HR" dirty="0" smtClean="0"/>
          </a:p>
          <a:p>
            <a:r>
              <a:rPr lang="hr-HR" dirty="0" err="1" smtClean="0"/>
              <a:t>Iteration</a:t>
            </a:r>
            <a:r>
              <a:rPr lang="hr-HR" dirty="0" smtClean="0"/>
              <a:t> 1-2 </a:t>
            </a:r>
            <a:r>
              <a:rPr lang="hr-HR" dirty="0" err="1" smtClean="0"/>
              <a:t>weeks</a:t>
            </a:r>
            <a:endParaRPr lang="hr-HR" dirty="0" smtClean="0"/>
          </a:p>
          <a:p>
            <a:r>
              <a:rPr lang="en-US" dirty="0" smtClean="0"/>
              <a:t>Features developed in a strict </a:t>
            </a:r>
            <a:r>
              <a:rPr lang="en-US" dirty="0" smtClean="0"/>
              <a:t>order</a:t>
            </a:r>
            <a:endParaRPr lang="hr-HR" dirty="0" smtClean="0"/>
          </a:p>
          <a:p>
            <a:pPr lvl="1"/>
            <a:endParaRPr lang="en-US" dirty="0" smtClean="0"/>
          </a:p>
          <a:p>
            <a:r>
              <a:rPr lang="hr-HR" dirty="0" err="1" smtClean="0"/>
              <a:t>Requirements</a:t>
            </a:r>
            <a:r>
              <a:rPr lang="hr-HR" dirty="0" smtClean="0"/>
              <a:t> </a:t>
            </a:r>
            <a:r>
              <a:rPr lang="hr-HR" dirty="0" err="1" smtClean="0"/>
              <a:t>can</a:t>
            </a:r>
            <a:r>
              <a:rPr lang="hr-HR" dirty="0" smtClean="0"/>
              <a:t> </a:t>
            </a:r>
            <a:r>
              <a:rPr lang="hr-HR" dirty="0" err="1" smtClean="0"/>
              <a:t>change</a:t>
            </a:r>
            <a:endParaRPr lang="hr-HR" dirty="0" smtClean="0"/>
          </a:p>
          <a:p>
            <a:pPr lvl="1"/>
            <a:r>
              <a:rPr lang="en-US" dirty="0" smtClean="0"/>
              <a:t>before work on feature started</a:t>
            </a:r>
          </a:p>
          <a:p>
            <a:pPr lvl="1"/>
            <a:r>
              <a:rPr lang="en-US" dirty="0" smtClean="0"/>
              <a:t>new or equivalent can be swapped</a:t>
            </a:r>
          </a:p>
          <a:p>
            <a:r>
              <a:rPr lang="en-US" dirty="0" smtClean="0"/>
              <a:t>XP Coach, informal role</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30</a:t>
            </a:fld>
            <a:endParaRPr lang="hr-HR"/>
          </a:p>
        </p:txBody>
      </p:sp>
    </p:spTree>
    <p:extLst>
      <p:ext uri="{BB962C8B-B14F-4D97-AF65-F5344CB8AC3E}">
        <p14:creationId xmlns:p14="http://schemas.microsoft.com/office/powerpoint/2010/main" xmlns="" val="1416853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31</a:t>
            </a:fld>
            <a:endParaRPr lang="hr-HR"/>
          </a:p>
        </p:txBody>
      </p:sp>
      <p:pic>
        <p:nvPicPr>
          <p:cNvPr id="10" name="Picture 9"/>
          <p:cNvPicPr>
            <a:picLocks noChangeAspect="1"/>
          </p:cNvPicPr>
          <p:nvPr/>
        </p:nvPicPr>
        <p:blipFill>
          <a:blip r:embed="rId3" cstate="print"/>
          <a:stretch>
            <a:fillRect/>
          </a:stretch>
        </p:blipFill>
        <p:spPr>
          <a:xfrm>
            <a:off x="324854" y="3"/>
            <a:ext cx="5627332" cy="6870769"/>
          </a:xfrm>
          <a:prstGeom prst="rect">
            <a:avLst/>
          </a:prstGeom>
        </p:spPr>
      </p:pic>
      <p:sp>
        <p:nvSpPr>
          <p:cNvPr id="8" name="Title 7"/>
          <p:cNvSpPr>
            <a:spLocks noGrp="1"/>
          </p:cNvSpPr>
          <p:nvPr>
            <p:ph type="title"/>
          </p:nvPr>
        </p:nvSpPr>
        <p:spPr>
          <a:xfrm>
            <a:off x="4676648" y="1005682"/>
            <a:ext cx="4235745" cy="1460500"/>
          </a:xfrm>
        </p:spPr>
        <p:txBody>
          <a:bodyPr>
            <a:normAutofit/>
          </a:bodyPr>
          <a:lstStyle/>
          <a:p>
            <a:r>
              <a:rPr lang="hr-HR" sz="3200" b="1" dirty="0" err="1" smtClean="0"/>
              <a:t>Scrum</a:t>
            </a:r>
            <a:r>
              <a:rPr lang="hr-HR" sz="3200" b="1" dirty="0" smtClean="0"/>
              <a:t> </a:t>
            </a:r>
            <a:r>
              <a:rPr lang="hr-HR" sz="3200" b="1" dirty="0" err="1" smtClean="0"/>
              <a:t>with</a:t>
            </a:r>
            <a:r>
              <a:rPr lang="hr-HR" sz="3200" b="1" dirty="0" smtClean="0"/>
              <a:t> XP </a:t>
            </a:r>
            <a:br>
              <a:rPr lang="hr-HR" sz="3200" b="1" dirty="0" smtClean="0"/>
            </a:br>
            <a:r>
              <a:rPr lang="hr-HR" sz="3200" b="1" dirty="0" smtClean="0"/>
              <a:t>(Mar &amp; </a:t>
            </a:r>
            <a:r>
              <a:rPr lang="hr-HR" sz="3200" b="1" dirty="0" err="1" smtClean="0"/>
              <a:t>Schwaber</a:t>
            </a:r>
            <a:r>
              <a:rPr lang="hr-HR" sz="3200" b="1" dirty="0" smtClean="0"/>
              <a:t>, 2002)</a:t>
            </a:r>
            <a:endParaRPr lang="hr-HR" sz="3200" b="1" dirty="0"/>
          </a:p>
        </p:txBody>
      </p:sp>
      <p:sp>
        <p:nvSpPr>
          <p:cNvPr id="9" name="Content Placeholder 8"/>
          <p:cNvSpPr>
            <a:spLocks noGrp="1"/>
          </p:cNvSpPr>
          <p:nvPr>
            <p:ph idx="1"/>
          </p:nvPr>
        </p:nvSpPr>
        <p:spPr>
          <a:xfrm>
            <a:off x="5089360" y="2551813"/>
            <a:ext cx="3823033" cy="4169662"/>
          </a:xfrm>
        </p:spPr>
        <p:txBody>
          <a:bodyPr>
            <a:normAutofit fontScale="92500" lnSpcReduction="10000"/>
          </a:bodyPr>
          <a:lstStyle/>
          <a:p>
            <a:pPr marL="0" indent="0">
              <a:buNone/>
            </a:pPr>
            <a:r>
              <a:rPr lang="hr-HR" dirty="0" smtClean="0"/>
              <a:t>IPG → Sprint </a:t>
            </a:r>
            <a:r>
              <a:rPr lang="hr-HR" dirty="0" err="1" smtClean="0"/>
              <a:t>Backlog</a:t>
            </a:r>
            <a:endParaRPr lang="hr-HR" dirty="0" smtClean="0"/>
          </a:p>
          <a:p>
            <a:pPr marL="0" indent="0">
              <a:buNone/>
            </a:pPr>
            <a:r>
              <a:rPr lang="hr-HR" dirty="0" smtClean="0"/>
              <a:t>„</a:t>
            </a:r>
            <a:r>
              <a:rPr lang="hr-HR" dirty="0" err="1" smtClean="0"/>
              <a:t>eXtreme</a:t>
            </a:r>
            <a:r>
              <a:rPr lang="hr-HR" dirty="0" smtClean="0"/>
              <a:t> </a:t>
            </a:r>
            <a:r>
              <a:rPr lang="hr-HR" dirty="0" err="1" smtClean="0"/>
              <a:t>sPrint</a:t>
            </a:r>
            <a:r>
              <a:rPr lang="hr-HR" dirty="0" smtClean="0"/>
              <a:t>” (Fertalj)</a:t>
            </a:r>
          </a:p>
          <a:p>
            <a:pPr marL="0" indent="0">
              <a:buNone/>
            </a:pPr>
            <a:endParaRPr lang="hr-HR" dirty="0" smtClean="0"/>
          </a:p>
          <a:p>
            <a:pPr marL="0" indent="0">
              <a:buNone/>
            </a:pPr>
            <a:endParaRPr lang="hr-HR" dirty="0"/>
          </a:p>
          <a:p>
            <a:pPr marL="0" indent="0">
              <a:buNone/>
            </a:pPr>
            <a:endParaRPr lang="hr-HR" dirty="0"/>
          </a:p>
          <a:p>
            <a:pPr marL="0" indent="0">
              <a:buNone/>
            </a:pPr>
            <a:r>
              <a:rPr lang="hr-HR" dirty="0" err="1" smtClean="0"/>
              <a:t>Variant</a:t>
            </a:r>
            <a:r>
              <a:rPr lang="hr-HR" dirty="0" smtClean="0"/>
              <a:t>: </a:t>
            </a:r>
          </a:p>
          <a:p>
            <a:pPr marL="0" indent="0">
              <a:buNone/>
            </a:pPr>
            <a:r>
              <a:rPr lang="hr-HR" dirty="0" smtClean="0"/>
              <a:t>Sprint </a:t>
            </a:r>
            <a:r>
              <a:rPr lang="hr-HR" dirty="0" err="1" smtClean="0"/>
              <a:t>Review</a:t>
            </a:r>
            <a:r>
              <a:rPr lang="hr-HR" dirty="0" smtClean="0"/>
              <a:t> + </a:t>
            </a:r>
            <a:r>
              <a:rPr lang="hr-HR" dirty="0" err="1" smtClean="0"/>
              <a:t>Refactoring</a:t>
            </a:r>
            <a:endParaRPr lang="hr-HR" dirty="0" smtClean="0"/>
          </a:p>
          <a:p>
            <a:pPr marL="0" indent="0">
              <a:buNone/>
            </a:pPr>
            <a:r>
              <a:rPr lang="hr-HR" dirty="0" smtClean="0"/>
              <a:t>(</a:t>
            </a:r>
            <a:r>
              <a:rPr lang="hr-HR" dirty="0" err="1" smtClean="0"/>
              <a:t>Zuiderveld</a:t>
            </a:r>
            <a:r>
              <a:rPr lang="hr-HR" dirty="0" smtClean="0"/>
              <a:t>, 2004)</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xmlns="" val="3511794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FDD vs XP</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32</a:t>
            </a:fld>
            <a:endParaRPr lang="hr-HR"/>
          </a:p>
        </p:txBody>
      </p:sp>
      <p:pic>
        <p:nvPicPr>
          <p:cNvPr id="7" name="Picture 6"/>
          <p:cNvPicPr>
            <a:picLocks noChangeAspect="1"/>
          </p:cNvPicPr>
          <p:nvPr/>
        </p:nvPicPr>
        <p:blipFill>
          <a:blip r:embed="rId2" cstate="print"/>
          <a:stretch>
            <a:fillRect/>
          </a:stretch>
        </p:blipFill>
        <p:spPr>
          <a:xfrm>
            <a:off x="1443457" y="3081694"/>
            <a:ext cx="6572915" cy="3776309"/>
          </a:xfrm>
          <a:prstGeom prst="rect">
            <a:avLst/>
          </a:prstGeom>
        </p:spPr>
      </p:pic>
      <p:sp>
        <p:nvSpPr>
          <p:cNvPr id="3" name="Content Placeholder 2"/>
          <p:cNvSpPr>
            <a:spLocks noGrp="1"/>
          </p:cNvSpPr>
          <p:nvPr>
            <p:ph idx="1"/>
          </p:nvPr>
        </p:nvSpPr>
        <p:spPr>
          <a:xfrm>
            <a:off x="628651" y="1507961"/>
            <a:ext cx="8202529" cy="4669005"/>
          </a:xfrm>
        </p:spPr>
        <p:txBody>
          <a:bodyPr/>
          <a:lstStyle/>
          <a:p>
            <a:r>
              <a:rPr lang="en-GB" dirty="0" smtClean="0"/>
              <a:t>Feature </a:t>
            </a:r>
            <a:r>
              <a:rPr lang="hr-HR" dirty="0" smtClean="0"/>
              <a:t>=</a:t>
            </a:r>
            <a:r>
              <a:rPr lang="en-GB" dirty="0" smtClean="0"/>
              <a:t> a client-valued function that can be implemented in 2 weeks</a:t>
            </a:r>
          </a:p>
          <a:p>
            <a:r>
              <a:rPr lang="en-GB" dirty="0" smtClean="0"/>
              <a:t>Features are treated as tasks to be performed</a:t>
            </a:r>
          </a:p>
          <a:p>
            <a:r>
              <a:rPr lang="en-GB" dirty="0" smtClean="0"/>
              <a:t>FDD controls the process without saying how to implement</a:t>
            </a:r>
            <a:endParaRPr lang="en-GB" dirty="0"/>
          </a:p>
        </p:txBody>
      </p:sp>
    </p:spTree>
    <p:extLst>
      <p:ext uri="{BB962C8B-B14F-4D97-AF65-F5344CB8AC3E}">
        <p14:creationId xmlns:p14="http://schemas.microsoft.com/office/powerpoint/2010/main" xmlns="" val="3517737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365128"/>
            <a:ext cx="3028191" cy="1325563"/>
          </a:xfrm>
        </p:spPr>
        <p:txBody>
          <a:bodyPr>
            <a:normAutofit/>
          </a:bodyPr>
          <a:lstStyle/>
          <a:p>
            <a:r>
              <a:rPr lang="hr-HR" dirty="0" smtClean="0"/>
              <a:t>FDD </a:t>
            </a:r>
            <a:r>
              <a:rPr lang="hr-HR" dirty="0" err="1" smtClean="0"/>
              <a:t>with</a:t>
            </a:r>
            <a:r>
              <a:rPr lang="hr-HR" dirty="0" smtClean="0"/>
              <a:t> XP</a:t>
            </a:r>
            <a:r>
              <a:rPr lang="en-US" dirty="0" smtClean="0"/>
              <a:t> (Hunt, 2006)</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33</a:t>
            </a:fld>
            <a:endParaRPr lang="hr-HR"/>
          </a:p>
        </p:txBody>
      </p:sp>
      <p:pic>
        <p:nvPicPr>
          <p:cNvPr id="7" name="Picture 6"/>
          <p:cNvPicPr>
            <a:picLocks noChangeAspect="1"/>
          </p:cNvPicPr>
          <p:nvPr/>
        </p:nvPicPr>
        <p:blipFill>
          <a:blip r:embed="rId2" cstate="print"/>
          <a:stretch>
            <a:fillRect/>
          </a:stretch>
        </p:blipFill>
        <p:spPr>
          <a:xfrm>
            <a:off x="3358778" y="0"/>
            <a:ext cx="5785223" cy="6858000"/>
          </a:xfrm>
          <a:prstGeom prst="rect">
            <a:avLst/>
          </a:prstGeom>
        </p:spPr>
      </p:pic>
      <p:sp>
        <p:nvSpPr>
          <p:cNvPr id="8" name="Rectangle 7"/>
          <p:cNvSpPr/>
          <p:nvPr/>
        </p:nvSpPr>
        <p:spPr>
          <a:xfrm>
            <a:off x="-1" y="2236119"/>
            <a:ext cx="3421026" cy="32342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Consolas" panose="020B0609020204030204" pitchFamily="49" charset="0"/>
                <a:cs typeface="Consolas" panose="020B0609020204030204" pitchFamily="49" charset="0"/>
              </a:rPr>
              <a:t>revise features</a:t>
            </a:r>
          </a:p>
          <a:p>
            <a:r>
              <a:rPr lang="en-US" dirty="0">
                <a:latin typeface="Consolas" panose="020B0609020204030204" pitchFamily="49" charset="0"/>
                <a:cs typeface="Consolas" panose="020B0609020204030204" pitchFamily="49" charset="0"/>
              </a:rPr>
              <a:t>plan iteration</a:t>
            </a:r>
          </a:p>
          <a:p>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repeat</a:t>
            </a:r>
          </a:p>
          <a:p>
            <a:r>
              <a:rPr lang="en-US" dirty="0">
                <a:latin typeface="Consolas" panose="020B0609020204030204" pitchFamily="49" charset="0"/>
                <a:cs typeface="Consolas" panose="020B0609020204030204" pitchFamily="49" charset="0"/>
              </a:rPr>
              <a:t>  start feature</a:t>
            </a:r>
          </a:p>
          <a:p>
            <a:r>
              <a:rPr lang="en-US" dirty="0">
                <a:latin typeface="Consolas" panose="020B0609020204030204" pitchFamily="49" charset="0"/>
                <a:cs typeface="Consolas" panose="020B0609020204030204" pitchFamily="49" charset="0"/>
              </a:rPr>
              <a:t>  break into tasks</a:t>
            </a:r>
          </a:p>
          <a:p>
            <a:r>
              <a:rPr lang="en-US" dirty="0">
                <a:latin typeface="Consolas" panose="020B0609020204030204" pitchFamily="49" charset="0"/>
                <a:cs typeface="Consolas" panose="020B0609020204030204" pitchFamily="49" charset="0"/>
              </a:rPr>
              <a:t>  repeat</a:t>
            </a:r>
          </a:p>
          <a:p>
            <a:r>
              <a:rPr lang="hr-HR" dirty="0" smtClean="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AM</a:t>
            </a:r>
            <a:r>
              <a:rPr lang="hr-HR" b="1" dirty="0" smtClean="0">
                <a:latin typeface="Consolas" panose="020B0609020204030204" pitchFamily="49" charset="0"/>
                <a:cs typeface="Consolas" panose="020B0609020204030204" pitchFamily="49" charset="0"/>
              </a:rPr>
              <a:t> &amp; XP</a:t>
            </a:r>
            <a:endParaRPr lang="en-US" b="1"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  until feature completed </a:t>
            </a:r>
          </a:p>
          <a:p>
            <a:r>
              <a:rPr lang="en-US" dirty="0">
                <a:latin typeface="Consolas" panose="020B0609020204030204" pitchFamily="49" charset="0"/>
                <a:cs typeface="Consolas" panose="020B0609020204030204" pitchFamily="49" charset="0"/>
              </a:rPr>
              <a:t>until all features implemented</a:t>
            </a:r>
            <a:endParaRPr lang="en-GB"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xmlns="" val="2367253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RUP </a:t>
            </a:r>
            <a:r>
              <a:rPr lang="hr-HR" dirty="0" err="1" smtClean="0"/>
              <a:t>and</a:t>
            </a:r>
            <a:r>
              <a:rPr lang="hr-HR" dirty="0" smtClean="0"/>
              <a:t> XP</a:t>
            </a:r>
            <a:endParaRPr lang="hr-HR" dirty="0"/>
          </a:p>
        </p:txBody>
      </p:sp>
      <p:sp>
        <p:nvSpPr>
          <p:cNvPr id="3" name="Content Placeholder 2"/>
          <p:cNvSpPr>
            <a:spLocks noGrp="1"/>
          </p:cNvSpPr>
          <p:nvPr>
            <p:ph sz="half" idx="1"/>
          </p:nvPr>
        </p:nvSpPr>
        <p:spPr>
          <a:xfrm>
            <a:off x="628650" y="1527385"/>
            <a:ext cx="3886200" cy="3003049"/>
          </a:xfrm>
          <a:ln>
            <a:solidFill>
              <a:srgbClr val="00B0F0"/>
            </a:solidFill>
          </a:ln>
        </p:spPr>
        <p:txBody>
          <a:bodyPr>
            <a:normAutofit fontScale="92500"/>
          </a:bodyPr>
          <a:lstStyle/>
          <a:p>
            <a:r>
              <a:rPr lang="hr-HR" altLang="ja-JP" dirty="0" smtClean="0"/>
              <a:t>U</a:t>
            </a:r>
            <a:r>
              <a:rPr lang="en-GB" altLang="ja-JP" dirty="0" err="1" smtClean="0"/>
              <a:t>niversal</a:t>
            </a:r>
            <a:r>
              <a:rPr lang="en-GB" altLang="ja-JP" dirty="0" smtClean="0"/>
              <a:t> development framework</a:t>
            </a:r>
            <a:endParaRPr lang="hr-HR" altLang="ja-JP" dirty="0" smtClean="0"/>
          </a:p>
          <a:p>
            <a:r>
              <a:rPr lang="hr-HR" altLang="ja-JP" dirty="0" err="1" smtClean="0"/>
              <a:t>Adaptable</a:t>
            </a:r>
            <a:r>
              <a:rPr lang="hr-HR" altLang="ja-JP" dirty="0" smtClean="0"/>
              <a:t> </a:t>
            </a:r>
            <a:r>
              <a:rPr lang="en-GB" altLang="ja-JP" dirty="0" smtClean="0"/>
              <a:t>“templates” (roadmaps)</a:t>
            </a:r>
            <a:endParaRPr lang="hr-HR" altLang="ja-JP" dirty="0" smtClean="0"/>
          </a:p>
          <a:p>
            <a:r>
              <a:rPr lang="hr-HR" dirty="0" smtClean="0"/>
              <a:t>Best </a:t>
            </a:r>
            <a:r>
              <a:rPr lang="en-US" dirty="0" smtClean="0"/>
              <a:t>[supporting] </a:t>
            </a:r>
            <a:r>
              <a:rPr lang="hr-HR" dirty="0" err="1" smtClean="0"/>
              <a:t>practices</a:t>
            </a:r>
            <a:endParaRPr lang="hr-HR" dirty="0" smtClean="0"/>
          </a:p>
          <a:p>
            <a:r>
              <a:rPr lang="hr-HR" dirty="0" err="1" smtClean="0"/>
              <a:t>Detailed</a:t>
            </a:r>
            <a:r>
              <a:rPr lang="hr-HR" dirty="0" smtClean="0"/>
              <a:t> </a:t>
            </a:r>
            <a:r>
              <a:rPr lang="hr-HR" dirty="0" err="1" smtClean="0"/>
              <a:t>documentation</a:t>
            </a:r>
            <a:endParaRPr lang="hr-HR" dirty="0"/>
          </a:p>
        </p:txBody>
      </p:sp>
      <p:sp>
        <p:nvSpPr>
          <p:cNvPr id="17" name="Content Placeholder 16"/>
          <p:cNvSpPr>
            <a:spLocks noGrp="1"/>
          </p:cNvSpPr>
          <p:nvPr>
            <p:ph sz="half" idx="2"/>
          </p:nvPr>
        </p:nvSpPr>
        <p:spPr>
          <a:xfrm>
            <a:off x="4629150" y="1527385"/>
            <a:ext cx="3886200" cy="3003049"/>
          </a:xfrm>
          <a:ln>
            <a:solidFill>
              <a:srgbClr val="00B0F0"/>
            </a:solidFill>
          </a:ln>
        </p:spPr>
        <p:txBody>
          <a:bodyPr>
            <a:normAutofit fontScale="92500"/>
          </a:bodyPr>
          <a:lstStyle/>
          <a:p>
            <a:r>
              <a:rPr lang="hr-HR" dirty="0" err="1" smtClean="0"/>
              <a:t>Programming</a:t>
            </a:r>
            <a:r>
              <a:rPr lang="hr-HR" dirty="0" smtClean="0"/>
              <a:t> </a:t>
            </a:r>
            <a:r>
              <a:rPr lang="hr-HR" dirty="0" err="1"/>
              <a:t>and</a:t>
            </a:r>
            <a:r>
              <a:rPr lang="hr-HR" dirty="0"/>
              <a:t> </a:t>
            </a:r>
            <a:r>
              <a:rPr lang="hr-HR" dirty="0" err="1" smtClean="0"/>
              <a:t>testing</a:t>
            </a:r>
            <a:r>
              <a:rPr lang="hr-HR" dirty="0" smtClean="0"/>
              <a:t> </a:t>
            </a:r>
            <a:r>
              <a:rPr lang="hr-HR" dirty="0" err="1" smtClean="0"/>
              <a:t>practice</a:t>
            </a:r>
            <a:endParaRPr lang="hr-HR" dirty="0" smtClean="0"/>
          </a:p>
          <a:p>
            <a:r>
              <a:rPr lang="hr-HR" dirty="0" err="1" smtClean="0"/>
              <a:t>Basic</a:t>
            </a:r>
            <a:r>
              <a:rPr lang="hr-HR" dirty="0" smtClean="0"/>
              <a:t> </a:t>
            </a:r>
            <a:r>
              <a:rPr lang="hr-HR" dirty="0" err="1" smtClean="0"/>
              <a:t>principles</a:t>
            </a:r>
            <a:endParaRPr lang="hr-HR" dirty="0"/>
          </a:p>
          <a:p>
            <a:endParaRPr lang="hr-HR" dirty="0" smtClean="0"/>
          </a:p>
          <a:p>
            <a:r>
              <a:rPr lang="hr-HR" dirty="0" smtClean="0"/>
              <a:t>Development </a:t>
            </a:r>
            <a:r>
              <a:rPr lang="hr-HR" dirty="0" err="1" smtClean="0"/>
              <a:t>practices</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34</a:t>
            </a:fld>
            <a:endParaRPr lang="hr-HR"/>
          </a:p>
        </p:txBody>
      </p:sp>
      <p:sp>
        <p:nvSpPr>
          <p:cNvPr id="25" name="Content Placeholder 2"/>
          <p:cNvSpPr txBox="1">
            <a:spLocks/>
          </p:cNvSpPr>
          <p:nvPr/>
        </p:nvSpPr>
        <p:spPr>
          <a:xfrm>
            <a:off x="628650" y="4620128"/>
            <a:ext cx="8515350" cy="1556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err="1" smtClean="0"/>
              <a:t>dX</a:t>
            </a:r>
            <a:r>
              <a:rPr lang="hr-HR" dirty="0" smtClean="0"/>
              <a:t> : A </a:t>
            </a:r>
            <a:r>
              <a:rPr lang="hr-HR" dirty="0" err="1" smtClean="0"/>
              <a:t>minimal</a:t>
            </a:r>
            <a:r>
              <a:rPr lang="hr-HR" dirty="0" smtClean="0"/>
              <a:t> RUP </a:t>
            </a:r>
            <a:r>
              <a:rPr lang="hr-HR" dirty="0" err="1" smtClean="0"/>
              <a:t>Process</a:t>
            </a:r>
            <a:r>
              <a:rPr lang="hr-HR" dirty="0" smtClean="0"/>
              <a:t> (</a:t>
            </a:r>
            <a:r>
              <a:rPr lang="hr-HR" dirty="0" err="1" smtClean="0"/>
              <a:t>Booch</a:t>
            </a:r>
            <a:r>
              <a:rPr lang="hr-HR" dirty="0" smtClean="0"/>
              <a:t> et.al, 1998) </a:t>
            </a:r>
          </a:p>
          <a:p>
            <a:r>
              <a:rPr lang="hr-HR" dirty="0" smtClean="0"/>
              <a:t>RUP Plug-In for XP (</a:t>
            </a:r>
            <a:r>
              <a:rPr lang="hr-HR" dirty="0" err="1" smtClean="0"/>
              <a:t>Rational</a:t>
            </a:r>
            <a:r>
              <a:rPr lang="hr-HR" dirty="0" smtClean="0"/>
              <a:t>, 2002)</a:t>
            </a:r>
          </a:p>
          <a:p>
            <a:r>
              <a:rPr lang="hr-HR" dirty="0" smtClean="0"/>
              <a:t>RUP </a:t>
            </a:r>
            <a:r>
              <a:rPr lang="hr-HR" dirty="0" err="1" smtClean="0"/>
              <a:t>and</a:t>
            </a:r>
            <a:r>
              <a:rPr lang="hr-HR" dirty="0" smtClean="0"/>
              <a:t> XP – A </a:t>
            </a:r>
            <a:r>
              <a:rPr lang="hr-HR" dirty="0" err="1" smtClean="0"/>
              <a:t>Modern</a:t>
            </a:r>
            <a:r>
              <a:rPr lang="hr-HR" dirty="0" smtClean="0"/>
              <a:t> </a:t>
            </a:r>
            <a:r>
              <a:rPr lang="hr-HR" dirty="0" err="1" smtClean="0"/>
              <a:t>Perspective</a:t>
            </a:r>
            <a:r>
              <a:rPr lang="hr-HR" dirty="0" smtClean="0"/>
              <a:t> (Fertalj et.al, 2006)</a:t>
            </a:r>
          </a:p>
        </p:txBody>
      </p:sp>
    </p:spTree>
    <p:extLst>
      <p:ext uri="{BB962C8B-B14F-4D97-AF65-F5344CB8AC3E}">
        <p14:creationId xmlns:p14="http://schemas.microsoft.com/office/powerpoint/2010/main" xmlns="" val="377187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35</a:t>
            </a:fld>
            <a:endParaRPr lang="hr-HR"/>
          </a:p>
        </p:txBody>
      </p:sp>
      <p:pic>
        <p:nvPicPr>
          <p:cNvPr id="7" name="Picture 3"/>
          <p:cNvPicPr>
            <a:picLocks noChangeAspect="1" noChangeArrowheads="1"/>
          </p:cNvPicPr>
          <p:nvPr>
            <p:custDataLst>
              <p:tags r:id="rId1"/>
            </p:custDataLst>
          </p:nvPr>
        </p:nvPicPr>
        <p:blipFill rotWithShape="1">
          <a:blip r:embed="rId4" cstate="print">
            <a:extLst>
              <a:ext uri="{28A0092B-C50C-407E-A947-70E740481C1C}">
                <a14:useLocalDpi xmlns:a14="http://schemas.microsoft.com/office/drawing/2010/main" xmlns="" val="0"/>
              </a:ext>
            </a:extLst>
          </a:blip>
          <a:srcRect b="4464"/>
          <a:stretch/>
        </p:blipFill>
        <p:spPr bwMode="auto">
          <a:xfrm>
            <a:off x="940241" y="0"/>
            <a:ext cx="8203761"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7"/>
          <p:cNvSpPr>
            <a:spLocks noGrp="1"/>
          </p:cNvSpPr>
          <p:nvPr>
            <p:ph idx="1"/>
          </p:nvPr>
        </p:nvSpPr>
        <p:spPr/>
        <p:txBody>
          <a:bodyPr/>
          <a:lstStyle/>
          <a:p>
            <a:endParaRPr lang="hr-HR" dirty="0" smtClean="0"/>
          </a:p>
          <a:p>
            <a:r>
              <a:rPr lang="hr-HR" dirty="0" err="1" smtClean="0"/>
              <a:t>Based</a:t>
            </a:r>
            <a:r>
              <a:rPr lang="hr-HR" dirty="0" smtClean="0"/>
              <a:t> on UP</a:t>
            </a:r>
          </a:p>
          <a:p>
            <a:r>
              <a:rPr lang="hr-HR" dirty="0" smtClean="0"/>
              <a:t>XP mini-</a:t>
            </a:r>
            <a:r>
              <a:rPr lang="hr-HR" dirty="0" err="1" smtClean="0"/>
              <a:t>waterfall</a:t>
            </a:r>
            <a:endParaRPr lang="hr-HR" dirty="0" smtClean="0"/>
          </a:p>
          <a:p>
            <a:r>
              <a:rPr lang="hr-HR" dirty="0" err="1" smtClean="0"/>
              <a:t>Minimal</a:t>
            </a:r>
            <a:r>
              <a:rPr lang="hr-HR" dirty="0" smtClean="0"/>
              <a:t> set </a:t>
            </a:r>
            <a:r>
              <a:rPr lang="hr-HR" dirty="0" err="1" smtClean="0"/>
              <a:t>of</a:t>
            </a:r>
            <a:r>
              <a:rPr lang="hr-HR" dirty="0" smtClean="0"/>
              <a:t> UML</a:t>
            </a:r>
            <a:endParaRPr lang="hr-HR" dirty="0"/>
          </a:p>
        </p:txBody>
      </p:sp>
      <p:sp>
        <p:nvSpPr>
          <p:cNvPr id="2" name="Title 1"/>
          <p:cNvSpPr>
            <a:spLocks noGrp="1"/>
          </p:cNvSpPr>
          <p:nvPr>
            <p:ph type="title"/>
          </p:nvPr>
        </p:nvSpPr>
        <p:spPr>
          <a:xfrm>
            <a:off x="134237" y="5395915"/>
            <a:ext cx="7886700" cy="1325563"/>
          </a:xfrm>
        </p:spPr>
        <p:txBody>
          <a:bodyPr>
            <a:normAutofit fontScale="90000"/>
          </a:bodyPr>
          <a:lstStyle/>
          <a:p>
            <a:pPr lvl="0">
              <a:spcBef>
                <a:spcPts val="1000"/>
              </a:spcBef>
            </a:pPr>
            <a:r>
              <a:rPr lang="hr-HR" dirty="0" smtClean="0"/>
              <a:t>MOOSAD (</a:t>
            </a:r>
            <a:r>
              <a:rPr lang="hr-HR" dirty="0" err="1" smtClean="0"/>
              <a:t>Dennis</a:t>
            </a:r>
            <a:r>
              <a:rPr lang="hr-HR" dirty="0" smtClean="0"/>
              <a:t> et.al, 2005)</a:t>
            </a:r>
            <a:br>
              <a:rPr lang="hr-HR" dirty="0" smtClean="0"/>
            </a:br>
            <a:r>
              <a:rPr lang="en-US" sz="2800" dirty="0">
                <a:solidFill>
                  <a:prstClr val="black"/>
                </a:solidFill>
                <a:latin typeface="Calibri" panose="020F0502020204030204"/>
                <a:ea typeface="+mn-ea"/>
                <a:cs typeface="+mn-cs"/>
              </a:rPr>
              <a:t>Minimalistic</a:t>
            </a:r>
            <a:r>
              <a:rPr lang="hr-HR" sz="2800" dirty="0">
                <a:solidFill>
                  <a:prstClr val="black"/>
                </a:solidFill>
                <a:latin typeface="Calibri" panose="020F0502020204030204"/>
                <a:ea typeface="+mn-ea"/>
                <a:cs typeface="+mn-cs"/>
              </a:rPr>
              <a:t> </a:t>
            </a:r>
            <a:r>
              <a:rPr lang="hr-HR" sz="2800" dirty="0" err="1">
                <a:solidFill>
                  <a:prstClr val="black"/>
                </a:solidFill>
                <a:latin typeface="Calibri" panose="020F0502020204030204"/>
                <a:ea typeface="+mn-ea"/>
                <a:cs typeface="+mn-cs"/>
              </a:rPr>
              <a:t>Object-Oriented</a:t>
            </a:r>
            <a:r>
              <a:rPr lang="hr-HR" sz="2800" dirty="0">
                <a:solidFill>
                  <a:prstClr val="black"/>
                </a:solidFill>
                <a:latin typeface="Calibri" panose="020F0502020204030204"/>
                <a:ea typeface="+mn-ea"/>
                <a:cs typeface="+mn-cs"/>
              </a:rPr>
              <a:t> </a:t>
            </a:r>
            <a:r>
              <a:rPr lang="en-US" sz="2800" dirty="0">
                <a:solidFill>
                  <a:prstClr val="black"/>
                </a:solidFill>
                <a:latin typeface="Calibri" panose="020F0502020204030204"/>
                <a:ea typeface="+mn-ea"/>
                <a:cs typeface="+mn-cs"/>
              </a:rPr>
              <a:t>Systems Analysis </a:t>
            </a:r>
            <a:r>
              <a:rPr lang="hr-HR" sz="2800" dirty="0">
                <a:solidFill>
                  <a:prstClr val="black"/>
                </a:solidFill>
                <a:latin typeface="Calibri" panose="020F0502020204030204"/>
                <a:ea typeface="+mn-ea"/>
                <a:cs typeface="+mn-cs"/>
              </a:rPr>
              <a:t>&amp; </a:t>
            </a:r>
            <a:r>
              <a:rPr lang="hr-HR" sz="2800" dirty="0" smtClean="0">
                <a:solidFill>
                  <a:prstClr val="black"/>
                </a:solidFill>
                <a:latin typeface="Calibri" panose="020F0502020204030204"/>
                <a:ea typeface="+mn-ea"/>
                <a:cs typeface="+mn-cs"/>
              </a:rPr>
              <a:t>Design</a:t>
            </a:r>
            <a:endParaRPr lang="hr-HR" dirty="0"/>
          </a:p>
        </p:txBody>
      </p:sp>
    </p:spTree>
    <p:extLst>
      <p:ext uri="{BB962C8B-B14F-4D97-AF65-F5344CB8AC3E}">
        <p14:creationId xmlns:p14="http://schemas.microsoft.com/office/powerpoint/2010/main" xmlns="" val="770843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IXP vs XP</a:t>
            </a:r>
            <a:endParaRPr lang="hr-HR" dirty="0"/>
          </a:p>
        </p:txBody>
      </p:sp>
      <p:sp>
        <p:nvSpPr>
          <p:cNvPr id="8" name="Content Placeholder 7"/>
          <p:cNvSpPr>
            <a:spLocks noGrp="1"/>
          </p:cNvSpPr>
          <p:nvPr>
            <p:ph idx="1"/>
          </p:nvPr>
        </p:nvSpPr>
        <p:spPr>
          <a:xfrm>
            <a:off x="628650" y="1363579"/>
            <a:ext cx="7886700" cy="5165558"/>
          </a:xfrm>
        </p:spPr>
        <p:txBody>
          <a:bodyPr>
            <a:normAutofit lnSpcReduction="10000"/>
          </a:bodyPr>
          <a:lstStyle/>
          <a:p>
            <a:r>
              <a:rPr lang="en-US" dirty="0"/>
              <a:t>Industrial </a:t>
            </a:r>
            <a:r>
              <a:rPr lang="en-US" dirty="0" smtClean="0"/>
              <a:t>XP</a:t>
            </a:r>
            <a:r>
              <a:rPr lang="hr-HR" dirty="0" smtClean="0"/>
              <a:t> – „</a:t>
            </a:r>
            <a:r>
              <a:rPr lang="en-US" dirty="0" smtClean="0"/>
              <a:t>XP </a:t>
            </a:r>
            <a:r>
              <a:rPr lang="en-US" dirty="0"/>
              <a:t>evolved </a:t>
            </a:r>
            <a:r>
              <a:rPr lang="en-US" dirty="0" smtClean="0"/>
              <a:t>within </a:t>
            </a:r>
            <a:r>
              <a:rPr lang="en-US" dirty="0"/>
              <a:t>diverse industries</a:t>
            </a:r>
            <a:r>
              <a:rPr lang="hr-HR" dirty="0" smtClean="0"/>
              <a:t>”</a:t>
            </a:r>
            <a:endParaRPr lang="en-US" dirty="0" smtClean="0"/>
          </a:p>
          <a:p>
            <a:pPr lvl="1"/>
            <a:r>
              <a:rPr lang="en-US" dirty="0" smtClean="0"/>
              <a:t>Organic evolution of XP</a:t>
            </a:r>
          </a:p>
          <a:p>
            <a:pPr lvl="1"/>
            <a:r>
              <a:rPr lang="en-US" dirty="0" smtClean="0"/>
              <a:t>Minimalistic, customer-centric, test-driven spirit</a:t>
            </a:r>
          </a:p>
          <a:p>
            <a:r>
              <a:rPr lang="en-US" dirty="0" smtClean="0"/>
              <a:t>New practices</a:t>
            </a:r>
          </a:p>
          <a:p>
            <a:pPr lvl="1"/>
            <a:r>
              <a:rPr lang="en-US" dirty="0" smtClean="0"/>
              <a:t>Readiness assessment </a:t>
            </a:r>
          </a:p>
          <a:p>
            <a:pPr lvl="1"/>
            <a:r>
              <a:rPr lang="en-US" dirty="0" smtClean="0"/>
              <a:t>Project community</a:t>
            </a:r>
          </a:p>
          <a:p>
            <a:pPr lvl="1"/>
            <a:r>
              <a:rPr lang="en-US" dirty="0" smtClean="0"/>
              <a:t>Project chartering</a:t>
            </a:r>
          </a:p>
          <a:p>
            <a:pPr lvl="1"/>
            <a:r>
              <a:rPr lang="en-US" dirty="0" smtClean="0"/>
              <a:t>Test-driven management</a:t>
            </a:r>
          </a:p>
          <a:p>
            <a:pPr lvl="1"/>
            <a:r>
              <a:rPr lang="en-US" dirty="0" smtClean="0"/>
              <a:t>Retrospectives</a:t>
            </a:r>
          </a:p>
          <a:p>
            <a:pPr lvl="1"/>
            <a:r>
              <a:rPr lang="en-US" dirty="0" smtClean="0"/>
              <a:t>Continuous learning</a:t>
            </a:r>
          </a:p>
          <a:p>
            <a:r>
              <a:rPr lang="en-US" dirty="0" smtClean="0"/>
              <a:t>Redefined</a:t>
            </a:r>
            <a:r>
              <a:rPr lang="hr-HR" dirty="0" smtClean="0"/>
              <a:t> </a:t>
            </a:r>
            <a:r>
              <a:rPr lang="en-US" dirty="0"/>
              <a:t>practices</a:t>
            </a:r>
            <a:endParaRPr lang="en-US" dirty="0" smtClean="0"/>
          </a:p>
          <a:p>
            <a:pPr lvl="1"/>
            <a:r>
              <a:rPr lang="en-US" dirty="0" smtClean="0"/>
              <a:t>SDD, DDD, Pairing, Iterative usability</a:t>
            </a:r>
            <a:r>
              <a:rPr lang="hr-HR" dirty="0" smtClean="0"/>
              <a:t>, …</a:t>
            </a:r>
            <a:endParaRPr lang="en-US" dirty="0" smtClean="0"/>
          </a:p>
        </p:txBody>
      </p:sp>
      <p:sp>
        <p:nvSpPr>
          <p:cNvPr id="5" name="Date Placeholder 4"/>
          <p:cNvSpPr>
            <a:spLocks noGrp="1"/>
          </p:cNvSpPr>
          <p:nvPr>
            <p:ph type="dt" sz="half" idx="10"/>
          </p:nvPr>
        </p:nvSpPr>
        <p:spPr/>
        <p:txBody>
          <a:bodyPr/>
          <a:lstStyle/>
          <a:p>
            <a:r>
              <a:rPr lang="hr-HR" dirty="0" err="1" smtClean="0"/>
              <a:t>Aug</a:t>
            </a:r>
            <a:r>
              <a:rPr lang="hr-HR" dirty="0" smtClean="0"/>
              <a:t> 2014</a:t>
            </a:r>
            <a:endParaRPr lang="hr-HR" dirty="0"/>
          </a:p>
        </p:txBody>
      </p:sp>
      <p:sp>
        <p:nvSpPr>
          <p:cNvPr id="6" name="Footer Placeholder 5"/>
          <p:cNvSpPr>
            <a:spLocks noGrp="1"/>
          </p:cNvSpPr>
          <p:nvPr>
            <p:ph type="ftr" sz="quarter" idx="11"/>
          </p:nvPr>
        </p:nvSpPr>
        <p:spPr/>
        <p:txBody>
          <a:bodyPr/>
          <a:lstStyle/>
          <a:p>
            <a:r>
              <a:rPr lang="hr-HR" dirty="0" smtClean="0"/>
              <a:t>DAAD \ Fertalj</a:t>
            </a:r>
            <a:endParaRPr lang="hr-HR" dirty="0"/>
          </a:p>
        </p:txBody>
      </p:sp>
      <p:sp>
        <p:nvSpPr>
          <p:cNvPr id="7" name="Slide Number Placeholder 6"/>
          <p:cNvSpPr>
            <a:spLocks noGrp="1"/>
          </p:cNvSpPr>
          <p:nvPr>
            <p:ph type="sldNum" sz="quarter" idx="12"/>
          </p:nvPr>
        </p:nvSpPr>
        <p:spPr/>
        <p:txBody>
          <a:bodyPr/>
          <a:lstStyle/>
          <a:p>
            <a:fld id="{04A53220-171C-47CB-B116-EE11BF1DBD30}" type="slidenum">
              <a:rPr lang="hr-HR" smtClean="0"/>
              <a:pPr/>
              <a:t>36</a:t>
            </a:fld>
            <a:endParaRPr lang="hr-HR"/>
          </a:p>
        </p:txBody>
      </p:sp>
    </p:spTree>
    <p:extLst>
      <p:ext uri="{BB962C8B-B14F-4D97-AF65-F5344CB8AC3E}">
        <p14:creationId xmlns:p14="http://schemas.microsoft.com/office/powerpoint/2010/main" xmlns="" val="39372504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References</a:t>
            </a:r>
            <a:r>
              <a:rPr lang="hr-HR" dirty="0" smtClean="0"/>
              <a:t> &amp; Resources</a:t>
            </a:r>
            <a:endParaRPr lang="hr-HR" dirty="0"/>
          </a:p>
        </p:txBody>
      </p:sp>
      <p:sp>
        <p:nvSpPr>
          <p:cNvPr id="5" name="Content Placeholder 4"/>
          <p:cNvSpPr>
            <a:spLocks noGrp="1"/>
          </p:cNvSpPr>
          <p:nvPr>
            <p:ph idx="1"/>
          </p:nvPr>
        </p:nvSpPr>
        <p:spPr>
          <a:xfrm>
            <a:off x="628649" y="1825625"/>
            <a:ext cx="8329999" cy="4351338"/>
          </a:xfrm>
        </p:spPr>
        <p:txBody>
          <a:bodyPr>
            <a:normAutofit fontScale="92500"/>
          </a:bodyPr>
          <a:lstStyle/>
          <a:p>
            <a:r>
              <a:rPr lang="hr-HR" sz="2600" dirty="0" smtClean="0"/>
              <a:t>Hunt: </a:t>
            </a:r>
            <a:r>
              <a:rPr lang="hr-HR" sz="2600" dirty="0" err="1"/>
              <a:t>Agile</a:t>
            </a:r>
            <a:r>
              <a:rPr lang="hr-HR" sz="2600" dirty="0"/>
              <a:t> Software </a:t>
            </a:r>
            <a:r>
              <a:rPr lang="hr-HR" sz="2600" dirty="0" err="1" smtClean="0"/>
              <a:t>Construction</a:t>
            </a:r>
            <a:r>
              <a:rPr lang="hr-HR" sz="2600" dirty="0" smtClean="0"/>
              <a:t>, </a:t>
            </a:r>
            <a:r>
              <a:rPr lang="hr-HR" sz="2600" dirty="0" err="1" smtClean="0"/>
              <a:t>Springer</a:t>
            </a:r>
            <a:r>
              <a:rPr lang="hr-HR" sz="2600" dirty="0" smtClean="0"/>
              <a:t>, 2006</a:t>
            </a:r>
          </a:p>
          <a:p>
            <a:r>
              <a:rPr lang="hr-HR" sz="2600" dirty="0" err="1" smtClean="0"/>
              <a:t>Larman</a:t>
            </a:r>
            <a:r>
              <a:rPr lang="hr-HR" sz="2600" dirty="0" smtClean="0"/>
              <a:t> &amp; </a:t>
            </a:r>
            <a:r>
              <a:rPr lang="hr-HR" sz="2600" dirty="0" err="1" smtClean="0"/>
              <a:t>Vodde</a:t>
            </a:r>
            <a:r>
              <a:rPr lang="hr-HR" sz="2600" dirty="0" smtClean="0"/>
              <a:t>: </a:t>
            </a:r>
            <a:r>
              <a:rPr lang="hr-HR" sz="2600" dirty="0" err="1" smtClean="0"/>
              <a:t>Practices</a:t>
            </a:r>
            <a:r>
              <a:rPr lang="hr-HR" sz="2600" dirty="0" smtClean="0"/>
              <a:t> for </a:t>
            </a:r>
            <a:r>
              <a:rPr lang="hr-HR" sz="2600" dirty="0" err="1" smtClean="0"/>
              <a:t>Scaling</a:t>
            </a:r>
            <a:r>
              <a:rPr lang="hr-HR" sz="2600" dirty="0" smtClean="0"/>
              <a:t> </a:t>
            </a:r>
            <a:r>
              <a:rPr lang="hr-HR" sz="2600" dirty="0" err="1" smtClean="0"/>
              <a:t>Lean</a:t>
            </a:r>
            <a:r>
              <a:rPr lang="hr-HR" sz="2600" dirty="0" smtClean="0"/>
              <a:t> &amp; </a:t>
            </a:r>
            <a:r>
              <a:rPr lang="hr-HR" sz="2600" dirty="0" err="1" smtClean="0"/>
              <a:t>Agile</a:t>
            </a:r>
            <a:r>
              <a:rPr lang="hr-HR" sz="2600" dirty="0" smtClean="0"/>
              <a:t> Development, </a:t>
            </a:r>
            <a:r>
              <a:rPr lang="hr-HR" sz="2600" dirty="0" err="1" smtClean="0"/>
              <a:t>Addison-Wesley</a:t>
            </a:r>
            <a:r>
              <a:rPr lang="hr-HR" sz="2600" dirty="0" smtClean="0"/>
              <a:t>, 2010 </a:t>
            </a:r>
          </a:p>
          <a:p>
            <a:r>
              <a:rPr lang="hr-HR" sz="2600" dirty="0" smtClean="0"/>
              <a:t>Williams: A</a:t>
            </a:r>
            <a:r>
              <a:rPr lang="en-US" sz="2600" dirty="0" smtClean="0"/>
              <a:t> </a:t>
            </a:r>
            <a:r>
              <a:rPr lang="en-US" sz="2600" dirty="0"/>
              <a:t>Survey of Agile Development </a:t>
            </a:r>
            <a:r>
              <a:rPr lang="en-US" sz="2600" dirty="0" smtClean="0"/>
              <a:t>Methodologies</a:t>
            </a:r>
            <a:r>
              <a:rPr lang="hr-HR" sz="2600" dirty="0" smtClean="0"/>
              <a:t>, 2007</a:t>
            </a:r>
          </a:p>
          <a:p>
            <a:pPr lvl="1"/>
            <a:r>
              <a:rPr lang="en-US" sz="2600" dirty="0">
                <a:hlinkClick r:id="rId3"/>
              </a:rPr>
              <a:t>http://agile.csc.ncsu.edu/SEMaterials/AgileMethods.pdf</a:t>
            </a:r>
            <a:endParaRPr lang="en-US" sz="2600" dirty="0"/>
          </a:p>
          <a:p>
            <a:r>
              <a:rPr lang="hr-HR" sz="2600" dirty="0">
                <a:hlinkClick r:id="rId4"/>
              </a:rPr>
              <a:t>http://collaboration.csc.ncsu.edu/laurie/publicationsAll.html</a:t>
            </a:r>
            <a:endParaRPr lang="hr-HR" sz="2600" dirty="0"/>
          </a:p>
          <a:p>
            <a:r>
              <a:rPr lang="hr-HR" sz="2600" dirty="0">
                <a:hlinkClick r:id="rId5"/>
              </a:rPr>
              <a:t>http://extremeprogramming.org/</a:t>
            </a:r>
            <a:endParaRPr lang="hr-HR" sz="2600" dirty="0"/>
          </a:p>
          <a:p>
            <a:r>
              <a:rPr lang="hr-HR" sz="2600" dirty="0">
                <a:hlinkClick r:id="rId6"/>
              </a:rPr>
              <a:t>http://xprogramming.com/</a:t>
            </a:r>
            <a:endParaRPr lang="hr-HR" sz="2600" dirty="0"/>
          </a:p>
          <a:p>
            <a:r>
              <a:rPr lang="en-US" sz="2600" dirty="0">
                <a:hlinkClick r:id="rId7"/>
              </a:rPr>
              <a:t>http://www.industrialxp.org</a:t>
            </a:r>
            <a:r>
              <a:rPr lang="en-US" sz="2600" dirty="0" smtClean="0">
                <a:hlinkClick r:id="rId7"/>
              </a:rPr>
              <a:t>/</a:t>
            </a:r>
            <a:endParaRPr lang="en-US" sz="2600" dirty="0" smtClean="0"/>
          </a:p>
          <a:p>
            <a:endParaRPr lang="hr-HR" dirty="0" smtClean="0"/>
          </a:p>
          <a:p>
            <a:pPr lvl="0"/>
            <a:endParaRPr lang="hr-HR" dirty="0" smtClean="0"/>
          </a:p>
          <a:p>
            <a:pPr lvl="0"/>
            <a:endParaRPr lang="hr-HR" dirty="0"/>
          </a:p>
          <a:p>
            <a:endParaRPr lang="hr-HR" dirty="0"/>
          </a:p>
        </p:txBody>
      </p:sp>
      <p:sp>
        <p:nvSpPr>
          <p:cNvPr id="2" name="Date Placeholder 1"/>
          <p:cNvSpPr>
            <a:spLocks noGrp="1"/>
          </p:cNvSpPr>
          <p:nvPr>
            <p:ph type="dt" sz="half" idx="10"/>
          </p:nvPr>
        </p:nvSpPr>
        <p:spPr/>
        <p:txBody>
          <a:bodyPr/>
          <a:lstStyle/>
          <a:p>
            <a:r>
              <a:rPr lang="hr-HR" dirty="0" err="1" smtClean="0"/>
              <a:t>Aug</a:t>
            </a:r>
            <a:r>
              <a:rPr lang="hr-HR" dirty="0" smtClean="0"/>
              <a:t> 2014</a:t>
            </a:r>
            <a:endParaRPr lang="hr-HR" dirty="0"/>
          </a:p>
        </p:txBody>
      </p:sp>
      <p:sp>
        <p:nvSpPr>
          <p:cNvPr id="3" name="Footer Placeholder 2"/>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37</a:t>
            </a:fld>
            <a:endParaRPr lang="hr-HR"/>
          </a:p>
        </p:txBody>
      </p:sp>
    </p:spTree>
    <p:extLst>
      <p:ext uri="{BB962C8B-B14F-4D97-AF65-F5344CB8AC3E}">
        <p14:creationId xmlns:p14="http://schemas.microsoft.com/office/powerpoint/2010/main" xmlns="" val="26279555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38</a:t>
            </a:fld>
            <a:endParaRPr lang="hr-HR"/>
          </a:p>
        </p:txBody>
      </p:sp>
      <p:pic>
        <p:nvPicPr>
          <p:cNvPr id="8" name="Picture 7"/>
          <p:cNvPicPr>
            <a:picLocks noChangeAspect="1"/>
          </p:cNvPicPr>
          <p:nvPr/>
        </p:nvPicPr>
        <p:blipFill>
          <a:blip r:embed="rId2" cstate="print"/>
          <a:stretch>
            <a:fillRect/>
          </a:stretch>
        </p:blipFill>
        <p:spPr>
          <a:xfrm>
            <a:off x="540248" y="1"/>
            <a:ext cx="8281909" cy="6858000"/>
          </a:xfrm>
          <a:prstGeom prst="rect">
            <a:avLst/>
          </a:prstGeom>
        </p:spPr>
      </p:pic>
      <p:pic>
        <p:nvPicPr>
          <p:cNvPr id="7" name="Picture 7" descr="questionmark"/>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08635" y="646670"/>
            <a:ext cx="477464" cy="1025592"/>
          </a:xfrm>
          <a:prstGeom prst="rect">
            <a:avLst/>
          </a:prstGeom>
          <a:noFill/>
          <a:ln>
            <a:noFill/>
          </a:ln>
          <a:effectLst>
            <a:reflection endPos="0" dist="50800" dir="5400000" sy="-100000" algn="bl" rotWithShape="0"/>
          </a:effectLst>
        </p:spPr>
      </p:pic>
      <p:pic>
        <p:nvPicPr>
          <p:cNvPr id="2" name="Picture 1"/>
          <p:cNvPicPr>
            <a:picLocks noChangeAspect="1"/>
          </p:cNvPicPr>
          <p:nvPr/>
        </p:nvPicPr>
        <p:blipFill>
          <a:blip r:embed="rId4" cstate="print"/>
          <a:stretch>
            <a:fillRect/>
          </a:stretch>
        </p:blipFill>
        <p:spPr>
          <a:xfrm>
            <a:off x="6298077" y="486252"/>
            <a:ext cx="291221" cy="1186013"/>
          </a:xfrm>
          <a:prstGeom prst="rect">
            <a:avLst/>
          </a:prstGeom>
        </p:spPr>
      </p:pic>
    </p:spTree>
    <p:extLst>
      <p:ext uri="{BB962C8B-B14F-4D97-AF65-F5344CB8AC3E}">
        <p14:creationId xmlns:p14="http://schemas.microsoft.com/office/powerpoint/2010/main" xmlns="" val="3694069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Suitability </a:t>
            </a:r>
            <a:r>
              <a:rPr lang="en-US" smtClean="0"/>
              <a:t>[sorted]</a:t>
            </a:r>
            <a:endParaRPr lang="hr-HR" dirty="0"/>
          </a:p>
        </p:txBody>
      </p:sp>
      <p:sp>
        <p:nvSpPr>
          <p:cNvPr id="3" name="Content Placeholder 2"/>
          <p:cNvSpPr>
            <a:spLocks noGrp="1"/>
          </p:cNvSpPr>
          <p:nvPr>
            <p:ph idx="1"/>
          </p:nvPr>
        </p:nvSpPr>
        <p:spPr/>
        <p:txBody>
          <a:bodyPr/>
          <a:lstStyle/>
          <a:p>
            <a:r>
              <a:rPr lang="en-GB" smtClean="0"/>
              <a:t>Business software</a:t>
            </a:r>
          </a:p>
          <a:p>
            <a:r>
              <a:rPr lang="en-GB" smtClean="0"/>
              <a:t>Changing requirements</a:t>
            </a:r>
          </a:p>
          <a:p>
            <a:r>
              <a:rPr lang="en-GB" smtClean="0"/>
              <a:t>Fast-pace</a:t>
            </a:r>
          </a:p>
          <a:p>
            <a:r>
              <a:rPr lang="en-GB" smtClean="0"/>
              <a:t>In-house development</a:t>
            </a:r>
          </a:p>
          <a:p>
            <a:r>
              <a:rPr lang="en-GB" smtClean="0"/>
              <a:t>On-site customer</a:t>
            </a:r>
          </a:p>
          <a:p>
            <a:r>
              <a:rPr lang="en-GB" smtClean="0"/>
              <a:t>Vague requirements</a:t>
            </a:r>
            <a:endParaRPr lang="en-GB" dirty="0" smtClean="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4</a:t>
            </a:fld>
            <a:endParaRPr lang="hr-HR"/>
          </a:p>
        </p:txBody>
      </p:sp>
    </p:spTree>
    <p:extLst>
      <p:ext uri="{BB962C8B-B14F-4D97-AF65-F5344CB8AC3E}">
        <p14:creationId xmlns:p14="http://schemas.microsoft.com/office/powerpoint/2010/main" xmlns="" val="3825934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hr-HR" dirty="0"/>
          </a:p>
        </p:txBody>
      </p:sp>
      <p:sp>
        <p:nvSpPr>
          <p:cNvPr id="3" name="Content Placeholder 2"/>
          <p:cNvSpPr>
            <a:spLocks noGrp="1"/>
          </p:cNvSpPr>
          <p:nvPr>
            <p:ph idx="1"/>
          </p:nvPr>
        </p:nvSpPr>
        <p:spPr>
          <a:xfrm>
            <a:off x="628649" y="1825625"/>
            <a:ext cx="8243207" cy="4351338"/>
          </a:xfrm>
        </p:spPr>
        <p:txBody>
          <a:bodyPr>
            <a:normAutofit/>
          </a:bodyPr>
          <a:lstStyle/>
          <a:p>
            <a:pPr marL="0" indent="0">
              <a:buNone/>
            </a:pPr>
            <a:r>
              <a:rPr lang="en-US" dirty="0" smtClean="0"/>
              <a:t>+use</a:t>
            </a:r>
            <a:endParaRPr lang="en-US" dirty="0"/>
          </a:p>
          <a:p>
            <a:pPr lvl="1"/>
            <a:r>
              <a:rPr lang="en-GB" dirty="0" smtClean="0"/>
              <a:t>small to medium-size projects </a:t>
            </a:r>
          </a:p>
          <a:p>
            <a:pPr lvl="1"/>
            <a:r>
              <a:rPr lang="en-GB" dirty="0" smtClean="0"/>
              <a:t>using co-located teams </a:t>
            </a:r>
          </a:p>
          <a:p>
            <a:pPr lvl="1"/>
            <a:r>
              <a:rPr lang="en-GB" dirty="0" smtClean="0"/>
              <a:t>of a dozen or fewer programmers </a:t>
            </a:r>
          </a:p>
          <a:p>
            <a:pPr lvl="1"/>
            <a:r>
              <a:rPr lang="en-GB" dirty="0" smtClean="0"/>
              <a:t>total duration of 1-6 months</a:t>
            </a:r>
          </a:p>
          <a:p>
            <a:pPr marL="0" indent="0">
              <a:buNone/>
            </a:pPr>
            <a:r>
              <a:rPr lang="en-US" dirty="0" smtClean="0"/>
              <a:t>!use</a:t>
            </a:r>
          </a:p>
          <a:p>
            <a:pPr lvl="1"/>
            <a:r>
              <a:rPr lang="en-US" dirty="0" smtClean="0"/>
              <a:t>large </a:t>
            </a:r>
            <a:r>
              <a:rPr lang="en-US" dirty="0"/>
              <a:t>projects, </a:t>
            </a:r>
            <a:r>
              <a:rPr lang="en-US" dirty="0" smtClean="0"/>
              <a:t>long </a:t>
            </a:r>
            <a:r>
              <a:rPr lang="en-US" dirty="0"/>
              <a:t>projects, or </a:t>
            </a:r>
            <a:endParaRPr lang="en-US" dirty="0" smtClean="0"/>
          </a:p>
          <a:p>
            <a:pPr lvl="1"/>
            <a:r>
              <a:rPr lang="en-US" dirty="0" smtClean="0"/>
              <a:t>projects </a:t>
            </a:r>
            <a:r>
              <a:rPr lang="en-US" dirty="0"/>
              <a:t>with high reliability </a:t>
            </a:r>
            <a:r>
              <a:rPr lang="en-US" dirty="0" smtClean="0"/>
              <a:t>requirements</a:t>
            </a:r>
            <a:endParaRPr lang="en-US" dirty="0"/>
          </a:p>
          <a:p>
            <a:pPr lvl="1"/>
            <a:r>
              <a:rPr lang="en-US" dirty="0" smtClean="0"/>
              <a:t>projects </a:t>
            </a:r>
            <a:r>
              <a:rPr lang="en-US" dirty="0"/>
              <a:t>that face risks </a:t>
            </a:r>
            <a:endParaRPr lang="en-US" dirty="0" smtClean="0"/>
          </a:p>
          <a:p>
            <a:pPr lvl="2"/>
            <a:r>
              <a:rPr lang="en-US" dirty="0" smtClean="0"/>
              <a:t>in </a:t>
            </a:r>
            <a:r>
              <a:rPr lang="en-US" dirty="0"/>
              <a:t>areas other than </a:t>
            </a:r>
            <a:r>
              <a:rPr lang="en-US" dirty="0" smtClean="0"/>
              <a:t>requirements, </a:t>
            </a:r>
            <a:r>
              <a:rPr lang="en-US" dirty="0"/>
              <a:t>schedule, or staff </a:t>
            </a:r>
            <a:r>
              <a:rPr lang="en-US" dirty="0" smtClean="0"/>
              <a:t>inexperience</a:t>
            </a:r>
          </a:p>
          <a:p>
            <a:pPr marL="0" indent="0">
              <a:buNone/>
            </a:pP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5</a:t>
            </a:fld>
            <a:endParaRPr lang="hr-HR"/>
          </a:p>
        </p:txBody>
      </p:sp>
    </p:spTree>
    <p:extLst>
      <p:ext uri="{BB962C8B-B14F-4D97-AF65-F5344CB8AC3E}">
        <p14:creationId xmlns:p14="http://schemas.microsoft.com/office/powerpoint/2010/main" xmlns="" val="349615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Values </a:t>
            </a:r>
            <a:endParaRPr lang="hr-HR" dirty="0"/>
          </a:p>
        </p:txBody>
      </p:sp>
      <p:sp>
        <p:nvSpPr>
          <p:cNvPr id="3" name="Content Placeholder 2"/>
          <p:cNvSpPr>
            <a:spLocks noGrp="1"/>
          </p:cNvSpPr>
          <p:nvPr>
            <p:ph idx="1"/>
          </p:nvPr>
        </p:nvSpPr>
        <p:spPr>
          <a:xfrm>
            <a:off x="628649" y="1825625"/>
            <a:ext cx="8515351" cy="4351338"/>
          </a:xfrm>
        </p:spPr>
        <p:txBody>
          <a:bodyPr>
            <a:normAutofit fontScale="92500"/>
          </a:bodyPr>
          <a:lstStyle/>
          <a:p>
            <a:r>
              <a:rPr lang="en-GB" dirty="0" smtClean="0"/>
              <a:t>Communication</a:t>
            </a:r>
          </a:p>
          <a:p>
            <a:pPr lvl="1"/>
            <a:r>
              <a:rPr lang="en-GB" dirty="0" smtClean="0"/>
              <a:t>Oral + electronic, </a:t>
            </a:r>
            <a:r>
              <a:rPr lang="hr-HR" dirty="0" err="1" smtClean="0"/>
              <a:t>frequent</a:t>
            </a:r>
            <a:r>
              <a:rPr lang="hr-HR" dirty="0" smtClean="0"/>
              <a:t> / </a:t>
            </a:r>
            <a:r>
              <a:rPr lang="en-GB" dirty="0" smtClean="0"/>
              <a:t>continuous</a:t>
            </a:r>
            <a:r>
              <a:rPr lang="hr-HR" dirty="0" smtClean="0"/>
              <a:t>, </a:t>
            </a:r>
            <a:r>
              <a:rPr lang="hr-HR" dirty="0" err="1" smtClean="0"/>
              <a:t>everyone</a:t>
            </a:r>
            <a:endParaRPr lang="en-GB" dirty="0" smtClean="0"/>
          </a:p>
          <a:p>
            <a:r>
              <a:rPr lang="en-GB" dirty="0" smtClean="0"/>
              <a:t>Simplicity</a:t>
            </a:r>
          </a:p>
          <a:p>
            <a:pPr lvl="1"/>
            <a:r>
              <a:rPr lang="hr-HR" dirty="0" err="1" smtClean="0"/>
              <a:t>Design</a:t>
            </a:r>
            <a:r>
              <a:rPr lang="hr-HR" dirty="0" smtClean="0"/>
              <a:t> </a:t>
            </a:r>
            <a:r>
              <a:rPr lang="hr-HR" dirty="0" err="1" smtClean="0"/>
              <a:t>the</a:t>
            </a:r>
            <a:r>
              <a:rPr lang="hr-HR" dirty="0" smtClean="0"/>
              <a:t> </a:t>
            </a:r>
            <a:r>
              <a:rPr lang="hr-HR" dirty="0" err="1" smtClean="0"/>
              <a:t>simplest</a:t>
            </a:r>
            <a:r>
              <a:rPr lang="hr-HR" dirty="0" smtClean="0"/>
              <a:t> + </a:t>
            </a:r>
            <a:r>
              <a:rPr lang="en-GB" b="1" dirty="0" smtClean="0"/>
              <a:t>KISS</a:t>
            </a:r>
            <a:r>
              <a:rPr lang="en-GB" dirty="0" smtClean="0"/>
              <a:t> &amp; grow the system as </a:t>
            </a:r>
            <a:r>
              <a:rPr lang="hr-HR" dirty="0" smtClean="0"/>
              <a:t>&amp; </a:t>
            </a:r>
            <a:r>
              <a:rPr lang="en-GB" dirty="0" smtClean="0"/>
              <a:t>when </a:t>
            </a:r>
            <a:r>
              <a:rPr lang="en-GB" dirty="0" smtClean="0"/>
              <a:t>required</a:t>
            </a:r>
          </a:p>
          <a:p>
            <a:r>
              <a:rPr lang="en-GB" dirty="0" smtClean="0"/>
              <a:t>Feedback</a:t>
            </a:r>
          </a:p>
          <a:p>
            <a:pPr lvl="1"/>
            <a:r>
              <a:rPr lang="hr-HR" dirty="0" err="1" smtClean="0"/>
              <a:t>From</a:t>
            </a:r>
            <a:r>
              <a:rPr lang="hr-HR" dirty="0" smtClean="0"/>
              <a:t> </a:t>
            </a:r>
            <a:r>
              <a:rPr lang="hr-HR" dirty="0" err="1" smtClean="0"/>
              <a:t>both</a:t>
            </a:r>
            <a:r>
              <a:rPr lang="hr-HR" dirty="0" smtClean="0"/>
              <a:t> t</a:t>
            </a:r>
            <a:r>
              <a:rPr lang="en-US" dirty="0" err="1" smtClean="0"/>
              <a:t>eammates</a:t>
            </a:r>
            <a:r>
              <a:rPr lang="en-US" dirty="0" smtClean="0"/>
              <a:t> </a:t>
            </a:r>
            <a:r>
              <a:rPr lang="hr-HR" dirty="0" smtClean="0"/>
              <a:t>&amp; </a:t>
            </a:r>
            <a:r>
              <a:rPr lang="en-GB" dirty="0" smtClean="0"/>
              <a:t>customers – early and often</a:t>
            </a:r>
          </a:p>
          <a:p>
            <a:r>
              <a:rPr lang="en-GB" dirty="0" smtClean="0"/>
              <a:t>Courage</a:t>
            </a:r>
          </a:p>
          <a:p>
            <a:pPr lvl="1"/>
            <a:r>
              <a:rPr lang="en-GB" dirty="0" smtClean="0"/>
              <a:t>Actions &amp; decision</a:t>
            </a:r>
            <a:r>
              <a:rPr lang="hr-HR" dirty="0" smtClean="0"/>
              <a:t>s, </a:t>
            </a:r>
            <a:r>
              <a:rPr lang="hr-HR" dirty="0" err="1" smtClean="0"/>
              <a:t>even</a:t>
            </a:r>
            <a:r>
              <a:rPr lang="hr-HR" dirty="0" smtClean="0"/>
              <a:t> </a:t>
            </a:r>
            <a:r>
              <a:rPr lang="hr-HR" dirty="0" err="1" smtClean="0"/>
              <a:t>unpopular</a:t>
            </a:r>
            <a:r>
              <a:rPr lang="hr-HR" dirty="0" smtClean="0"/>
              <a:t>, </a:t>
            </a:r>
            <a:r>
              <a:rPr lang="en-GB" b="1" dirty="0" smtClean="0"/>
              <a:t>YAGNI</a:t>
            </a:r>
          </a:p>
          <a:p>
            <a:r>
              <a:rPr lang="en-GB" dirty="0" smtClean="0"/>
              <a:t>Respect</a:t>
            </a:r>
          </a:p>
          <a:p>
            <a:pPr lvl="1"/>
            <a:r>
              <a:rPr lang="en-US" dirty="0" smtClean="0"/>
              <a:t>Mutual respect among all stakeholders</a:t>
            </a:r>
            <a:endParaRPr lang="hr-HR"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6</a:t>
            </a:fld>
            <a:endParaRPr lang="hr-HR"/>
          </a:p>
        </p:txBody>
      </p:sp>
    </p:spTree>
    <p:extLst>
      <p:ext uri="{BB962C8B-B14F-4D97-AF65-F5344CB8AC3E}">
        <p14:creationId xmlns:p14="http://schemas.microsoft.com/office/powerpoint/2010/main" xmlns="" val="3671968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8343" y="365128"/>
            <a:ext cx="8167007" cy="1325563"/>
          </a:xfrm>
        </p:spPr>
        <p:txBody>
          <a:bodyPr/>
          <a:lstStyle/>
          <a:p>
            <a:r>
              <a:rPr lang="hr-HR" dirty="0" smtClean="0"/>
              <a:t>XP </a:t>
            </a:r>
            <a:r>
              <a:rPr lang="en-US" dirty="0" err="1" smtClean="0"/>
              <a:t>LifeCycle</a:t>
            </a:r>
            <a:r>
              <a:rPr lang="en-US" dirty="0" smtClean="0"/>
              <a:t> </a:t>
            </a:r>
            <a:r>
              <a:rPr lang="en-US" dirty="0"/>
              <a:t>(LC</a:t>
            </a:r>
            <a:r>
              <a:rPr lang="hr-HR" dirty="0"/>
              <a:t>)</a:t>
            </a: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7</a:t>
            </a:fld>
            <a:endParaRPr lang="hr-HR"/>
          </a:p>
        </p:txBody>
      </p:sp>
      <p:pic>
        <p:nvPicPr>
          <p:cNvPr id="9" name="Picture 8"/>
          <p:cNvPicPr>
            <a:picLocks noChangeAspect="1"/>
          </p:cNvPicPr>
          <p:nvPr/>
        </p:nvPicPr>
        <p:blipFill>
          <a:blip r:embed="rId2" cstate="print"/>
          <a:stretch>
            <a:fillRect/>
          </a:stretch>
        </p:blipFill>
        <p:spPr>
          <a:xfrm>
            <a:off x="906237" y="1428670"/>
            <a:ext cx="7331528" cy="5429331"/>
          </a:xfrm>
          <a:prstGeom prst="rect">
            <a:avLst/>
          </a:prstGeom>
        </p:spPr>
      </p:pic>
      <p:sp>
        <p:nvSpPr>
          <p:cNvPr id="10" name="Rectangle 9"/>
          <p:cNvSpPr/>
          <p:nvPr/>
        </p:nvSpPr>
        <p:spPr>
          <a:xfrm>
            <a:off x="4539343" y="516225"/>
            <a:ext cx="4604657" cy="830997"/>
          </a:xfrm>
          <a:prstGeom prst="rect">
            <a:avLst/>
          </a:prstGeom>
        </p:spPr>
        <p:txBody>
          <a:bodyPr wrap="square">
            <a:spAutoFit/>
          </a:bodyPr>
          <a:lstStyle/>
          <a:p>
            <a:r>
              <a:rPr lang="en-US" sz="1600" dirty="0" err="1"/>
              <a:t>Abrahamsson</a:t>
            </a:r>
            <a:r>
              <a:rPr lang="en-US" sz="1600" dirty="0"/>
              <a:t>, P., </a:t>
            </a:r>
            <a:r>
              <a:rPr lang="en-US" sz="1600" dirty="0" err="1"/>
              <a:t>Salo</a:t>
            </a:r>
            <a:r>
              <a:rPr lang="en-US" sz="1600" dirty="0"/>
              <a:t>, O., </a:t>
            </a:r>
            <a:r>
              <a:rPr lang="en-US" sz="1600" dirty="0" err="1"/>
              <a:t>Ronkainen</a:t>
            </a:r>
            <a:r>
              <a:rPr lang="en-US" sz="1600" dirty="0"/>
              <a:t>, J., &amp; </a:t>
            </a:r>
            <a:r>
              <a:rPr lang="en-US" sz="1600" dirty="0" err="1"/>
              <a:t>Warsta</a:t>
            </a:r>
            <a:r>
              <a:rPr lang="en-US" sz="1600" dirty="0"/>
              <a:t>, J.</a:t>
            </a:r>
          </a:p>
          <a:p>
            <a:r>
              <a:rPr lang="en-US" sz="1600" dirty="0"/>
              <a:t>Agile Software Development Methods: </a:t>
            </a:r>
          </a:p>
          <a:p>
            <a:r>
              <a:rPr lang="en-US" sz="1600" dirty="0"/>
              <a:t>Review and Analysis. VTT Publications, 2002, p.19</a:t>
            </a:r>
          </a:p>
        </p:txBody>
      </p:sp>
    </p:spTree>
    <p:extLst>
      <p:ext uri="{BB962C8B-B14F-4D97-AF65-F5344CB8AC3E}">
        <p14:creationId xmlns:p14="http://schemas.microsoft.com/office/powerpoint/2010/main" xmlns="" val="2113711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XP LC briefly</a:t>
            </a:r>
            <a:endParaRPr lang="hr-HR" dirty="0"/>
          </a:p>
        </p:txBody>
      </p:sp>
      <p:sp>
        <p:nvSpPr>
          <p:cNvPr id="3" name="Content Placeholder 2"/>
          <p:cNvSpPr>
            <a:spLocks noGrp="1"/>
          </p:cNvSpPr>
          <p:nvPr>
            <p:ph idx="1"/>
          </p:nvPr>
        </p:nvSpPr>
        <p:spPr>
          <a:xfrm>
            <a:off x="628650" y="1825627"/>
            <a:ext cx="7886700" cy="5032375"/>
          </a:xfrm>
        </p:spPr>
        <p:txBody>
          <a:bodyPr>
            <a:normAutofit fontScale="92500" lnSpcReduction="10000"/>
          </a:bodyPr>
          <a:lstStyle/>
          <a:p>
            <a:r>
              <a:rPr lang="en-GB" dirty="0" smtClean="0"/>
              <a:t>Exploration = Requirements Analysis</a:t>
            </a:r>
          </a:p>
          <a:p>
            <a:pPr lvl="1"/>
            <a:r>
              <a:rPr lang="en-GB" dirty="0" smtClean="0"/>
              <a:t>Writing user stories</a:t>
            </a:r>
          </a:p>
          <a:p>
            <a:r>
              <a:rPr lang="en-GB" dirty="0" smtClean="0"/>
              <a:t>Planning = Forecasting and Estimating </a:t>
            </a:r>
          </a:p>
          <a:p>
            <a:pPr lvl="1"/>
            <a:r>
              <a:rPr lang="en-GB" dirty="0" smtClean="0"/>
              <a:t>Planning Game</a:t>
            </a:r>
          </a:p>
          <a:p>
            <a:r>
              <a:rPr lang="en-GB" dirty="0" smtClean="0"/>
              <a:t>Development = Sequence of iterative cycles </a:t>
            </a:r>
          </a:p>
          <a:p>
            <a:pPr lvl="1"/>
            <a:r>
              <a:rPr lang="en-GB" dirty="0" smtClean="0"/>
              <a:t>Concludes with a product release - „a couple of cycles before production”</a:t>
            </a:r>
          </a:p>
          <a:p>
            <a:pPr lvl="1"/>
            <a:r>
              <a:rPr lang="en-GB" dirty="0" smtClean="0"/>
              <a:t>Iteration Planning Game (IPG ) – tasks for each cycle assigned, estimated</a:t>
            </a:r>
          </a:p>
          <a:p>
            <a:pPr lvl="1"/>
            <a:r>
              <a:rPr lang="en-GB" dirty="0"/>
              <a:t>Test-First Programming, </a:t>
            </a:r>
            <a:r>
              <a:rPr lang="en-GB" dirty="0" smtClean="0"/>
              <a:t>Pair Programming, Regression Testing</a:t>
            </a:r>
          </a:p>
          <a:p>
            <a:r>
              <a:rPr lang="en-GB" dirty="0" smtClean="0"/>
              <a:t>Implementation</a:t>
            </a:r>
          </a:p>
          <a:p>
            <a:pPr lvl="1"/>
            <a:r>
              <a:rPr lang="en-GB" dirty="0" smtClean="0"/>
              <a:t>Continuous integration – „very short intervals”</a:t>
            </a:r>
          </a:p>
          <a:p>
            <a:pPr lvl="1"/>
            <a:r>
              <a:rPr lang="en-GB" dirty="0" smtClean="0"/>
              <a:t>on separate server, regression </a:t>
            </a:r>
            <a:r>
              <a:rPr lang="hr-HR" dirty="0" smtClean="0"/>
              <a:t>&amp; </a:t>
            </a:r>
            <a:r>
              <a:rPr lang="en-GB" dirty="0" smtClean="0"/>
              <a:t>integration tests</a:t>
            </a:r>
          </a:p>
          <a:p>
            <a:pPr lvl="1"/>
            <a:endParaRPr lang="en-GB" dirty="0"/>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8</a:t>
            </a:fld>
            <a:endParaRPr lang="hr-HR"/>
          </a:p>
        </p:txBody>
      </p:sp>
    </p:spTree>
    <p:extLst>
      <p:ext uri="{BB962C8B-B14F-4D97-AF65-F5344CB8AC3E}">
        <p14:creationId xmlns:p14="http://schemas.microsoft.com/office/powerpoint/2010/main" xmlns="" val="2210565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Primary practices </a:t>
            </a:r>
            <a:endParaRPr lang="hr-HR" dirty="0"/>
          </a:p>
        </p:txBody>
      </p:sp>
      <p:sp>
        <p:nvSpPr>
          <p:cNvPr id="12" name="Content Placeholder 11"/>
          <p:cNvSpPr>
            <a:spLocks noGrp="1"/>
          </p:cNvSpPr>
          <p:nvPr>
            <p:ph idx="1"/>
          </p:nvPr>
        </p:nvSpPr>
        <p:spPr/>
        <p:txBody>
          <a:bodyPr/>
          <a:lstStyle/>
          <a:p>
            <a:endParaRPr lang="hr-HR"/>
          </a:p>
        </p:txBody>
      </p:sp>
      <p:sp>
        <p:nvSpPr>
          <p:cNvPr id="4" name="Date Placeholder 3"/>
          <p:cNvSpPr>
            <a:spLocks noGrp="1"/>
          </p:cNvSpPr>
          <p:nvPr>
            <p:ph type="dt" sz="half" idx="10"/>
          </p:nvPr>
        </p:nvSpPr>
        <p:spPr/>
        <p:txBody>
          <a:bodyPr/>
          <a:lstStyle/>
          <a:p>
            <a:r>
              <a:rPr lang="hr-HR" dirty="0" err="1" smtClean="0"/>
              <a:t>Aug</a:t>
            </a:r>
            <a:r>
              <a:rPr lang="hr-HR" dirty="0" smtClean="0"/>
              <a:t> 2014</a:t>
            </a:r>
            <a:endParaRPr lang="hr-HR" dirty="0"/>
          </a:p>
        </p:txBody>
      </p:sp>
      <p:sp>
        <p:nvSpPr>
          <p:cNvPr id="5" name="Footer Placeholder 4"/>
          <p:cNvSpPr>
            <a:spLocks noGrp="1"/>
          </p:cNvSpPr>
          <p:nvPr>
            <p:ph type="ftr" sz="quarter" idx="11"/>
          </p:nvPr>
        </p:nvSpPr>
        <p:spPr/>
        <p:txBody>
          <a:bodyPr/>
          <a:lstStyle/>
          <a:p>
            <a:r>
              <a:rPr lang="hr-HR" dirty="0" smtClean="0"/>
              <a:t>DAAD \ Fertalj</a:t>
            </a:r>
            <a:endParaRPr lang="hr-HR" dirty="0"/>
          </a:p>
        </p:txBody>
      </p:sp>
      <p:sp>
        <p:nvSpPr>
          <p:cNvPr id="6" name="Slide Number Placeholder 5"/>
          <p:cNvSpPr>
            <a:spLocks noGrp="1"/>
          </p:cNvSpPr>
          <p:nvPr>
            <p:ph type="sldNum" sz="quarter" idx="12"/>
          </p:nvPr>
        </p:nvSpPr>
        <p:spPr/>
        <p:txBody>
          <a:bodyPr/>
          <a:lstStyle/>
          <a:p>
            <a:fld id="{04A53220-171C-47CB-B116-EE11BF1DBD30}" type="slidenum">
              <a:rPr lang="hr-HR" smtClean="0"/>
              <a:pPr/>
              <a:t>9</a:t>
            </a:fld>
            <a:endParaRPr lang="hr-HR"/>
          </a:p>
        </p:txBody>
      </p:sp>
      <p:pic>
        <p:nvPicPr>
          <p:cNvPr id="10" name="Picture 9"/>
          <p:cNvPicPr>
            <a:picLocks noChangeAspect="1"/>
          </p:cNvPicPr>
          <p:nvPr/>
        </p:nvPicPr>
        <p:blipFill>
          <a:blip r:embed="rId3" cstate="print"/>
          <a:stretch>
            <a:fillRect/>
          </a:stretch>
        </p:blipFill>
        <p:spPr>
          <a:xfrm>
            <a:off x="317301" y="1516146"/>
            <a:ext cx="8546966" cy="5341854"/>
          </a:xfrm>
          <a:prstGeom prst="rect">
            <a:avLst/>
          </a:prstGeom>
        </p:spPr>
      </p:pic>
    </p:spTree>
    <p:extLst>
      <p:ext uri="{BB962C8B-B14F-4D97-AF65-F5344CB8AC3E}">
        <p14:creationId xmlns:p14="http://schemas.microsoft.com/office/powerpoint/2010/main" xmlns="" val="38622263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RIS</Template>
  <TotalTime>2770</TotalTime>
  <Words>4049</Words>
  <Application>Microsoft Office PowerPoint</Application>
  <PresentationFormat>Overhead</PresentationFormat>
  <Paragraphs>692</Paragraphs>
  <Slides>38</Slides>
  <Notes>29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eXtreme Programming rediscovered</vt:lpstr>
      <vt:lpstr>Intro</vt:lpstr>
      <vt:lpstr>XP is …</vt:lpstr>
      <vt:lpstr>Suitability [sorted]</vt:lpstr>
      <vt:lpstr>Usability</vt:lpstr>
      <vt:lpstr>Values </vt:lpstr>
      <vt:lpstr>XP LifeCycle (LC)</vt:lpstr>
      <vt:lpstr>XP LC briefly</vt:lpstr>
      <vt:lpstr>Primary practices </vt:lpstr>
      <vt:lpstr>Requirement Analysis &amp; Planning</vt:lpstr>
      <vt:lpstr>Team &amp; Human Factors</vt:lpstr>
      <vt:lpstr>Design</vt:lpstr>
      <vt:lpstr>Software Coding &amp; Releasing</vt:lpstr>
      <vt:lpstr>Corollary practices</vt:lpstr>
      <vt:lpstr>XP team</vt:lpstr>
      <vt:lpstr>[some] Practical issues</vt:lpstr>
      <vt:lpstr>Controversies [&amp; how to deal with]</vt:lpstr>
      <vt:lpstr>[continued]</vt:lpstr>
      <vt:lpstr>[Iteration] Planning [Game]</vt:lpstr>
      <vt:lpstr>Ideally short iteration(s)</vt:lpstr>
      <vt:lpstr>User story</vt:lpstr>
      <vt:lpstr>“no design modeling before programming”</vt:lpstr>
      <vt:lpstr>Testing</vt:lpstr>
      <vt:lpstr>Refactoring</vt:lpstr>
      <vt:lpstr>Release</vt:lpstr>
      <vt:lpstr>[mostly] Energized Work</vt:lpstr>
      <vt:lpstr>Relation to other practices</vt:lpstr>
      <vt:lpstr>Positioning</vt:lpstr>
      <vt:lpstr>Slide 29</vt:lpstr>
      <vt:lpstr>Scrum vs XP</vt:lpstr>
      <vt:lpstr>Scrum with XP  (Mar &amp; Schwaber, 2002)</vt:lpstr>
      <vt:lpstr>FDD vs XP</vt:lpstr>
      <vt:lpstr>FDD with XP (Hunt, 2006)</vt:lpstr>
      <vt:lpstr>RUP and XP</vt:lpstr>
      <vt:lpstr>MOOSAD (Dennis et.al, 2005) Minimalistic Object-Oriented Systems Analysis &amp; Design</vt:lpstr>
      <vt:lpstr>IXP vs XP</vt:lpstr>
      <vt:lpstr>References &amp; Resources</vt:lpstr>
      <vt:lpstr>Slide 38</vt:lpstr>
    </vt:vector>
  </TitlesOfParts>
  <Company>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XP rediscovered</dc:title>
  <dc:creator>Krešimir Fertalj</dc:creator>
  <cp:keywords>DAAD</cp:keywords>
  <cp:lastModifiedBy>Krešimir Fertalj</cp:lastModifiedBy>
  <cp:revision>186</cp:revision>
  <dcterms:created xsi:type="dcterms:W3CDTF">2014-03-03T12:03:19Z</dcterms:created>
  <dcterms:modified xsi:type="dcterms:W3CDTF">2014-08-25T09:17:46Z</dcterms:modified>
</cp:coreProperties>
</file>